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9.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17.png" ContentType="image/png"/>
  <Override PartName="/ppt/media/image16.jpeg" ContentType="image/jpeg"/>
  <Override PartName="/ppt/media/image15.png" ContentType="image/png"/>
  <Override PartName="/ppt/media/image14.png" ContentType="image/png"/>
  <Override PartName="/ppt/media/image1.wmf" ContentType="image/x-wmf"/>
  <Override PartName="/ppt/media/image7.jpeg" ContentType="image/jpeg"/>
  <Override PartName="/ppt/media/image38.jpeg" ContentType="image/jpeg"/>
  <Override PartName="/ppt/media/image25.png" ContentType="image/png"/>
  <Override PartName="/ppt/media/image2.png" ContentType="image/png"/>
  <Override PartName="/ppt/media/image32.png" ContentType="image/png"/>
  <Override PartName="/ppt/media/image26.png" ContentType="image/png"/>
  <Override PartName="/ppt/media/image36.png" ContentType="image/png"/>
  <Override PartName="/ppt/media/image40.png" ContentType="image/png"/>
  <Override PartName="/ppt/media/image41.png" ContentType="image/png"/>
  <Override PartName="/ppt/media/image30.png" ContentType="image/png"/>
  <Override PartName="/ppt/media/image42.png" ContentType="image/png"/>
  <Override PartName="/ppt/media/image37.png" ContentType="image/png"/>
  <Override PartName="/ppt/media/image44.jpeg" ContentType="image/jpeg"/>
  <Override PartName="/ppt/media/image39.png" ContentType="image/png"/>
  <Override PartName="/ppt/media/image9.png" ContentType="image/png"/>
  <Override PartName="/ppt/media/image43.jpeg" ContentType="image/jpeg"/>
  <Override PartName="/ppt/media/image35.png" ContentType="image/png"/>
  <Override PartName="/ppt/media/image5.jpeg" ContentType="image/jpeg"/>
  <Override PartName="/ppt/media/image45.jpeg" ContentType="image/jpeg"/>
  <Override PartName="/ppt/media/image46.jpeg" ContentType="image/jpeg"/>
  <Override PartName="/ppt/media/image31.png" ContentType="image/png"/>
  <Override PartName="/ppt/media/image47.jpeg" ContentType="image/jpeg"/>
  <Override PartName="/ppt/media/image27.png" ContentType="image/png"/>
  <Override PartName="/ppt/media/image10.png" ContentType="image/png"/>
  <Override PartName="/ppt/media/image13.png" ContentType="image/png"/>
  <Override PartName="/ppt/media/image34.png" ContentType="image/png"/>
  <Override PartName="/ppt/media/image4.png" ContentType="image/png"/>
  <Override PartName="/ppt/media/image12.jpeg" ContentType="image/jpeg"/>
  <Override PartName="/ppt/media/image11.png" ContentType="image/png"/>
  <Override PartName="/ppt/media/image6.jpeg" ContentType="image/jpeg"/>
  <Override PartName="/ppt/media/image18.png" ContentType="image/png"/>
  <Override PartName="/ppt/media/image20.png" ContentType="image/png"/>
  <Override PartName="/ppt/media/image28.jpeg" ContentType="image/jpeg"/>
  <Override PartName="/ppt/media/image8.png" ContentType="image/png"/>
  <Override PartName="/ppt/media/image3.png" ContentType="image/png"/>
  <Override PartName="/ppt/media/image33.png" ContentType="image/png"/>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noAutofit/>
          </a:bodyPr>
          <a:p>
            <a:pPr algn="ctr">
              <a:lnSpc>
                <a:spcPct val="90000"/>
              </a:lnSpc>
            </a:pPr>
            <a:r>
              <a:rPr b="0" lang="en-US" sz="6000" spc="-1" strike="noStrike">
                <a:solidFill>
                  <a:srgbClr val="000000"/>
                </a:solidFill>
                <a:latin typeface="Calibri Light"/>
              </a:rPr>
              <a:t>Click to edit </a:t>
            </a:r>
            <a:r>
              <a:rPr b="0" lang="en-US" sz="6000" spc="-1" strike="noStrike">
                <a:solidFill>
                  <a:srgbClr val="000000"/>
                </a:solidFill>
                <a:latin typeface="Calibri Light"/>
              </a:rPr>
              <a:t>Master title </a:t>
            </a:r>
            <a:r>
              <a:rPr b="0" lang="en-US" sz="6000" spc="-1" strike="noStrike">
                <a:solidFill>
                  <a:srgbClr val="000000"/>
                </a:solidFill>
                <a:latin typeface="Calibri Light"/>
              </a:rPr>
              <a:t>style</a:t>
            </a:r>
            <a:endParaRPr b="0" lang="en-US"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F0758553-F2B3-4038-9A74-0825E4ECE62C}" type="datetime1">
              <a:rPr b="0" lang="en-CA" sz="1200" spc="-1" strike="noStrike">
                <a:solidFill>
                  <a:srgbClr val="8b8b8b"/>
                </a:solidFill>
                <a:latin typeface="Calibri"/>
              </a:rPr>
              <a:t>2022-02-15</a:t>
            </a:fld>
            <a:endParaRPr b="0" lang="en-CA"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p>
            <a:endParaRPr b="0" lang="en-CA"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374EBDA1-5D86-4E93-AFED-3B22E062DFBB}" type="slidenum">
              <a:rPr b="0" lang="en-CA" sz="1200" spc="-1" strike="noStrike">
                <a:solidFill>
                  <a:srgbClr val="8b8b8b"/>
                </a:solidFill>
                <a:latin typeface="Calibri"/>
              </a:rPr>
              <a:t>17</a:t>
            </a:fld>
            <a:endParaRPr b="0" lang="en-CA"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Calibri Light"/>
              </a:rPr>
              <a:t>Click to edit </a:t>
            </a:r>
            <a:r>
              <a:rPr b="0" lang="en-US" sz="4400" spc="-1" strike="noStrike">
                <a:solidFill>
                  <a:srgbClr val="000000"/>
                </a:solidFill>
                <a:latin typeface="Calibri Light"/>
              </a:rPr>
              <a:t>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43"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C451BEFD-8A88-4FB0-B526-DCDFACE1CF6A}" type="datetime1">
              <a:rPr b="0" lang="en-CA" sz="1200" spc="-1" strike="noStrike">
                <a:solidFill>
                  <a:srgbClr val="8b8b8b"/>
                </a:solidFill>
                <a:latin typeface="Calibri"/>
              </a:rPr>
              <a:t>2022-02-15</a:t>
            </a:fld>
            <a:endParaRPr b="0" lang="en-CA" sz="1200" spc="-1" strike="noStrike">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noAutofit/>
          </a:bodyPr>
          <a:p>
            <a:endParaRPr b="0" lang="en-CA" sz="2400" spc="-1" strike="noStrike">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EA70A8D8-7CEA-4118-AC48-CD6AFBF1D557}" type="slidenum">
              <a:rPr b="0" lang="en-CA" sz="1200" spc="-1" strike="noStrike">
                <a:solidFill>
                  <a:srgbClr val="8b8b8b"/>
                </a:solidFill>
                <a:latin typeface="Calibri"/>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935E21F4-CFE2-40E4-9DAC-BA3190DF4356}" type="datetime1">
              <a:rPr b="0" lang="en-CA" sz="1200" spc="-1" strike="noStrike">
                <a:solidFill>
                  <a:srgbClr val="8b8b8b"/>
                </a:solidFill>
                <a:latin typeface="Calibri"/>
              </a:rPr>
              <a:t>2022-02-15</a:t>
            </a:fld>
            <a:endParaRPr b="0" lang="en-CA" sz="1200" spc="-1" strike="noStrike">
              <a:latin typeface="Times New Roman"/>
            </a:endParaRPr>
          </a:p>
        </p:txBody>
      </p:sp>
      <p:sp>
        <p:nvSpPr>
          <p:cNvPr id="83" name="PlaceHolder 2"/>
          <p:cNvSpPr>
            <a:spLocks noGrp="1"/>
          </p:cNvSpPr>
          <p:nvPr>
            <p:ph type="ftr"/>
          </p:nvPr>
        </p:nvSpPr>
        <p:spPr>
          <a:xfrm>
            <a:off x="4038480" y="6356520"/>
            <a:ext cx="4114440" cy="364680"/>
          </a:xfrm>
          <a:prstGeom prst="rect">
            <a:avLst/>
          </a:prstGeom>
        </p:spPr>
        <p:txBody>
          <a:bodyPr anchor="ctr">
            <a:noAutofit/>
          </a:bodyPr>
          <a:p>
            <a:endParaRPr b="0" lang="en-CA" sz="2400" spc="-1" strike="noStrike">
              <a:latin typeface="Times New Roman"/>
            </a:endParaRPr>
          </a:p>
        </p:txBody>
      </p:sp>
      <p:sp>
        <p:nvSpPr>
          <p:cNvPr id="84"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BF87F51E-02EC-4532-A371-EA5F2A1096AC}" type="slidenum">
              <a:rPr b="0" lang="en-CA" sz="1200" spc="-1" strike="noStrike">
                <a:solidFill>
                  <a:srgbClr val="8b8b8b"/>
                </a:solidFill>
                <a:latin typeface="Calibri"/>
              </a:rPr>
              <a:t>&lt;number&gt;</a:t>
            </a:fld>
            <a:endParaRPr b="0" lang="en-CA" sz="1200" spc="-1" strike="noStrike">
              <a:latin typeface="Times New Roman"/>
            </a:endParaRPr>
          </a:p>
        </p:txBody>
      </p:sp>
      <p:sp>
        <p:nvSpPr>
          <p:cNvPr id="85"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86"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a:t>
            </a:r>
            <a:r>
              <a:rPr b="0" lang="en-US" sz="2800" spc="-1" strike="noStrike">
                <a:solidFill>
                  <a:srgbClr val="000000"/>
                </a:solidFill>
                <a:latin typeface="Calibri"/>
              </a:rPr>
              <a:t>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a:t>
            </a:r>
            <a:r>
              <a:rPr b="0" lang="en-US" sz="2000" spc="-1" strike="noStrike">
                <a:solidFill>
                  <a:srgbClr val="000000"/>
                </a:solidFill>
                <a:latin typeface="Calibri"/>
              </a:rPr>
              <a:t>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jpeg"/><Relationship Id="rId5"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image" Target="../media/image44.jpeg"/><Relationship Id="rId3" Type="http://schemas.openxmlformats.org/officeDocument/2006/relationships/image" Target="../media/image45.jpeg"/><Relationship Id="rId4"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1.wmf"/><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jpeg"/><Relationship Id="rId5"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jpeg"/><Relationship Id="rId5"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Title 1"/>
          <p:cNvSpPr txBox="1"/>
          <p:nvPr/>
        </p:nvSpPr>
        <p:spPr>
          <a:xfrm>
            <a:off x="1523880" y="1122480"/>
            <a:ext cx="9143640" cy="1481400"/>
          </a:xfrm>
          <a:prstGeom prst="rect">
            <a:avLst/>
          </a:prstGeom>
          <a:noFill/>
          <a:ln w="0">
            <a:noFill/>
          </a:ln>
        </p:spPr>
        <p:txBody>
          <a:bodyPr anchor="b">
            <a:normAutofit fontScale="61000"/>
          </a:bodyPr>
          <a:p>
            <a:pPr algn="ctr">
              <a:lnSpc>
                <a:spcPct val="90000"/>
              </a:lnSpc>
            </a:pPr>
            <a:r>
              <a:rPr b="0" lang="en-CA" sz="4800" spc="-1" strike="noStrike">
                <a:solidFill>
                  <a:srgbClr val="000000"/>
                </a:solidFill>
                <a:latin typeface="Calibri Light"/>
              </a:rPr>
              <a:t>UAV-based LiDAR Data Processing</a:t>
            </a:r>
            <a:br/>
            <a:r>
              <a:rPr b="0" lang="en-CA" sz="4800" spc="-1" strike="noStrike">
                <a:solidFill>
                  <a:srgbClr val="000000"/>
                </a:solidFill>
                <a:latin typeface="Calibri Light"/>
              </a:rPr>
              <a:t>User’s Guide</a:t>
            </a:r>
            <a:endParaRPr b="0" lang="en-US" sz="4800" spc="-1" strike="noStrike">
              <a:solidFill>
                <a:srgbClr val="000000"/>
              </a:solidFill>
              <a:latin typeface="Calibri"/>
            </a:endParaRPr>
          </a:p>
        </p:txBody>
      </p:sp>
      <p:sp>
        <p:nvSpPr>
          <p:cNvPr id="124" name="Subtitle 2"/>
          <p:cNvSpPr txBox="1"/>
          <p:nvPr/>
        </p:nvSpPr>
        <p:spPr>
          <a:xfrm>
            <a:off x="1523880" y="3886200"/>
            <a:ext cx="9143640" cy="1371240"/>
          </a:xfrm>
          <a:prstGeom prst="rect">
            <a:avLst/>
          </a:prstGeom>
          <a:noFill/>
          <a:ln w="0">
            <a:noFill/>
          </a:ln>
        </p:spPr>
        <p:txBody>
          <a:bodyPr>
            <a:noAutofit/>
          </a:bodyPr>
          <a:p>
            <a:pPr algn="ctr">
              <a:lnSpc>
                <a:spcPct val="90000"/>
              </a:lnSpc>
              <a:spcBef>
                <a:spcPts val="1001"/>
              </a:spcBef>
              <a:tabLst>
                <a:tab algn="l" pos="0"/>
              </a:tabLst>
            </a:pPr>
            <a:r>
              <a:rPr b="0" lang="en-CA" sz="2400" spc="-1" strike="noStrike">
                <a:solidFill>
                  <a:srgbClr val="000000"/>
                </a:solidFill>
                <a:latin typeface="Calibri"/>
              </a:rPr>
              <a:t>Smart Water Systems Laboratory</a:t>
            </a:r>
            <a:endParaRPr b="0" lang="en-CA" sz="2400" spc="-1" strike="noStrike">
              <a:latin typeface="Arial"/>
            </a:endParaRPr>
          </a:p>
          <a:p>
            <a:pPr algn="ctr">
              <a:lnSpc>
                <a:spcPct val="90000"/>
              </a:lnSpc>
              <a:spcBef>
                <a:spcPts val="1001"/>
              </a:spcBef>
              <a:tabLst>
                <a:tab algn="l" pos="0"/>
              </a:tabLst>
            </a:pPr>
            <a:r>
              <a:rPr b="0" lang="en-CA" sz="2400" spc="-1" strike="noStrike">
                <a:solidFill>
                  <a:srgbClr val="000000"/>
                </a:solidFill>
                <a:latin typeface="Calibri"/>
              </a:rPr>
              <a:t>University of Saskatchewan, Centre for Hydrology</a:t>
            </a:r>
            <a:endParaRPr b="0" lang="en-CA" sz="2400" spc="-1" strike="noStrike">
              <a:latin typeface="Arial"/>
            </a:endParaRPr>
          </a:p>
          <a:p>
            <a:pPr algn="ctr">
              <a:lnSpc>
                <a:spcPct val="90000"/>
              </a:lnSpc>
              <a:spcBef>
                <a:spcPts val="1001"/>
              </a:spcBef>
              <a:tabLst>
                <a:tab algn="l" pos="0"/>
              </a:tabLst>
            </a:pPr>
            <a:r>
              <a:rPr b="0" lang="en-CA" sz="2400" spc="-1" strike="noStrike">
                <a:solidFill>
                  <a:srgbClr val="000000"/>
                </a:solidFill>
                <a:latin typeface="Calibri"/>
              </a:rPr>
              <a:t>2022</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itle 1"/>
          <p:cNvSpPr txBox="1"/>
          <p:nvPr/>
        </p:nvSpPr>
        <p:spPr>
          <a:xfrm>
            <a:off x="0" y="0"/>
            <a:ext cx="10515240" cy="774720"/>
          </a:xfrm>
          <a:prstGeom prst="rect">
            <a:avLst/>
          </a:prstGeom>
          <a:noFill/>
          <a:ln w="0">
            <a:noFill/>
          </a:ln>
        </p:spPr>
        <p:txBody>
          <a:bodyPr anchor="ctr">
            <a:normAutofit/>
          </a:bodyPr>
          <a:p>
            <a:pPr algn="just">
              <a:lnSpc>
                <a:spcPct val="90000"/>
              </a:lnSpc>
            </a:pPr>
            <a:r>
              <a:rPr b="1" lang="en-CA" sz="3200" spc="-1" strike="noStrike" u="sng">
                <a:solidFill>
                  <a:srgbClr val="000000"/>
                </a:solidFill>
                <a:uFillTx/>
                <a:latin typeface="Calibri Light"/>
              </a:rPr>
              <a:t>Generating trajectories of LiDAR flights</a:t>
            </a:r>
            <a:endParaRPr b="0" lang="en-US" sz="3200" spc="-1" strike="noStrike">
              <a:solidFill>
                <a:srgbClr val="000000"/>
              </a:solidFill>
              <a:latin typeface="Calibri"/>
            </a:endParaRPr>
          </a:p>
        </p:txBody>
      </p:sp>
      <p:sp>
        <p:nvSpPr>
          <p:cNvPr id="237" name="Content Placeholder 2"/>
          <p:cNvSpPr/>
          <p:nvPr/>
        </p:nvSpPr>
        <p:spPr>
          <a:xfrm>
            <a:off x="185040" y="775080"/>
            <a:ext cx="3961080" cy="434880"/>
          </a:xfrm>
          <a:prstGeom prst="rect">
            <a:avLst/>
          </a:prstGeom>
          <a:noFill/>
          <a:ln w="0">
            <a:noFill/>
          </a:ln>
        </p:spPr>
        <p:style>
          <a:lnRef idx="0"/>
          <a:fillRef idx="0"/>
          <a:effectRef idx="0"/>
          <a:fontRef idx="minor"/>
        </p:style>
        <p:txBody>
          <a:bodyPr>
            <a:normAutofit fontScale="38000"/>
          </a:bodyPr>
          <a:p>
            <a:pPr marL="228600" indent="-228240" algn="just">
              <a:lnSpc>
                <a:spcPct val="90000"/>
              </a:lnSpc>
              <a:spcBef>
                <a:spcPts val="1001"/>
              </a:spcBef>
              <a:buClr>
                <a:srgbClr val="000000"/>
              </a:buClr>
              <a:buFont typeface="Arial"/>
              <a:buChar char="•"/>
            </a:pPr>
            <a:r>
              <a:rPr b="0" lang="en-CA" sz="2400" spc="-1" strike="noStrike">
                <a:solidFill>
                  <a:srgbClr val="000000"/>
                </a:solidFill>
                <a:latin typeface="Calibri"/>
              </a:rPr>
              <a:t>Step 7 con’t: GNSS Processing</a:t>
            </a:r>
            <a:endParaRPr b="0" lang="en-CA" sz="2400" spc="-1" strike="noStrike">
              <a:latin typeface="Arial"/>
            </a:endParaRPr>
          </a:p>
        </p:txBody>
      </p:sp>
      <p:pic>
        <p:nvPicPr>
          <p:cNvPr id="238" name="Picture 16" descr=""/>
          <p:cNvPicPr/>
          <p:nvPr/>
        </p:nvPicPr>
        <p:blipFill>
          <a:blip r:embed="rId1"/>
          <a:srcRect l="4213" t="12336" r="48652" b="36385"/>
          <a:stretch/>
        </p:blipFill>
        <p:spPr>
          <a:xfrm>
            <a:off x="185040" y="1210320"/>
            <a:ext cx="5703840" cy="3463920"/>
          </a:xfrm>
          <a:prstGeom prst="rect">
            <a:avLst/>
          </a:prstGeom>
          <a:ln w="0">
            <a:noFill/>
          </a:ln>
        </p:spPr>
      </p:pic>
      <p:pic>
        <p:nvPicPr>
          <p:cNvPr id="239" name="Picture 17" descr=""/>
          <p:cNvPicPr/>
          <p:nvPr/>
        </p:nvPicPr>
        <p:blipFill>
          <a:blip r:embed="rId2"/>
          <a:stretch/>
        </p:blipFill>
        <p:spPr>
          <a:xfrm>
            <a:off x="6001560" y="2283480"/>
            <a:ext cx="5943240" cy="2400480"/>
          </a:xfrm>
          <a:prstGeom prst="rect">
            <a:avLst/>
          </a:prstGeom>
          <a:ln w="0">
            <a:noFill/>
          </a:ln>
        </p:spPr>
      </p:pic>
      <p:sp>
        <p:nvSpPr>
          <p:cNvPr id="240" name="Content Placeholder 2"/>
          <p:cNvSpPr/>
          <p:nvPr/>
        </p:nvSpPr>
        <p:spPr>
          <a:xfrm>
            <a:off x="6636600" y="864360"/>
            <a:ext cx="4673160" cy="780840"/>
          </a:xfrm>
          <a:prstGeom prst="rect">
            <a:avLst/>
          </a:prstGeom>
          <a:solidFill>
            <a:srgbClr val="ffc000"/>
          </a:solidFill>
          <a:ln w="0">
            <a:solidFill>
              <a:srgbClr val="c00000"/>
            </a:solidFill>
          </a:ln>
        </p:spPr>
        <p:style>
          <a:lnRef idx="0"/>
          <a:fillRef idx="0"/>
          <a:effectRef idx="0"/>
          <a:fontRef idx="minor"/>
        </p:style>
        <p:txBody>
          <a:bodyPr>
            <a:normAutofit fontScale="39000"/>
          </a:bodyPr>
          <a:p>
            <a:pPr algn="just">
              <a:lnSpc>
                <a:spcPct val="120000"/>
              </a:lnSpc>
              <a:tabLst>
                <a:tab algn="l" pos="0"/>
              </a:tabLst>
            </a:pPr>
            <a:r>
              <a:rPr b="0" lang="en-CA" sz="1800" spc="-1" strike="noStrike">
                <a:solidFill>
                  <a:srgbClr val="000000"/>
                </a:solidFill>
                <a:latin typeface="Calibri"/>
              </a:rPr>
              <a:t>Find the three files in the POSPAC project folder.</a:t>
            </a:r>
            <a:endParaRPr b="0" lang="en-CA" sz="1800" spc="-1" strike="noStrike">
              <a:latin typeface="Arial"/>
            </a:endParaRPr>
          </a:p>
          <a:p>
            <a:pPr algn="just">
              <a:lnSpc>
                <a:spcPct val="120000"/>
              </a:lnSpc>
              <a:tabLst>
                <a:tab algn="l" pos="0"/>
              </a:tabLst>
            </a:pPr>
            <a:r>
              <a:rPr b="0" lang="en-CA" sz="1800" spc="-1" strike="noStrike">
                <a:solidFill>
                  <a:srgbClr val="ff0000"/>
                </a:solidFill>
                <a:latin typeface="Calibri"/>
              </a:rPr>
              <a:t>sbet***.out, smrmsg***.out, piinkaru***.out</a:t>
            </a:r>
            <a:endParaRPr b="0" lang="en-CA" sz="1800" spc="-1" strike="noStrike">
              <a:latin typeface="Arial"/>
            </a:endParaRPr>
          </a:p>
        </p:txBody>
      </p:sp>
      <p:sp>
        <p:nvSpPr>
          <p:cNvPr id="241" name="Rectangle 2"/>
          <p:cNvSpPr/>
          <p:nvPr/>
        </p:nvSpPr>
        <p:spPr>
          <a:xfrm>
            <a:off x="1814400" y="1161360"/>
            <a:ext cx="1821240" cy="3394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sp>
      <p:sp>
        <p:nvSpPr>
          <p:cNvPr id="242" name="Arrow: Right 4"/>
          <p:cNvSpPr/>
          <p:nvPr/>
        </p:nvSpPr>
        <p:spPr>
          <a:xfrm>
            <a:off x="5891040" y="1161360"/>
            <a:ext cx="696240" cy="23472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sp>
      <p:sp>
        <p:nvSpPr>
          <p:cNvPr id="243" name="Arrow: Down 6"/>
          <p:cNvSpPr/>
          <p:nvPr/>
        </p:nvSpPr>
        <p:spPr>
          <a:xfrm>
            <a:off x="8719560" y="1662480"/>
            <a:ext cx="253800" cy="514800"/>
          </a:xfrm>
          <a:prstGeom prst="down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sp>
      <p:sp>
        <p:nvSpPr>
          <p:cNvPr id="244" name="Content Placeholder 2"/>
          <p:cNvSpPr/>
          <p:nvPr/>
        </p:nvSpPr>
        <p:spPr>
          <a:xfrm>
            <a:off x="7333200" y="3557880"/>
            <a:ext cx="4570920" cy="902880"/>
          </a:xfrm>
          <a:prstGeom prst="rect">
            <a:avLst/>
          </a:prstGeom>
          <a:solidFill>
            <a:srgbClr val="ffc000"/>
          </a:solidFill>
          <a:ln w="0">
            <a:solidFill>
              <a:srgbClr val="c00000"/>
            </a:solidFill>
          </a:ln>
        </p:spPr>
        <p:style>
          <a:lnRef idx="0"/>
          <a:fillRef idx="0"/>
          <a:effectRef idx="0"/>
          <a:fontRef idx="minor"/>
        </p:style>
        <p:txBody>
          <a:bodyPr>
            <a:normAutofit/>
          </a:bodyPr>
          <a:p>
            <a:pPr>
              <a:lnSpc>
                <a:spcPct val="120000"/>
              </a:lnSpc>
              <a:spcBef>
                <a:spcPts val="1001"/>
              </a:spcBef>
              <a:tabLst>
                <a:tab algn="l" pos="0"/>
              </a:tabLst>
            </a:pPr>
            <a:r>
              <a:rPr b="0" lang="en-CA" sz="1800" spc="-1" strike="noStrike">
                <a:solidFill>
                  <a:srgbClr val="000000"/>
                </a:solidFill>
                <a:latin typeface="Calibri"/>
              </a:rPr>
              <a:t>Copy into the corresponding project LiDAR data folder</a:t>
            </a:r>
            <a:endParaRPr b="0" lang="en-CA" sz="1800" spc="-1" strike="noStrike">
              <a:latin typeface="Arial"/>
            </a:endParaRPr>
          </a:p>
        </p:txBody>
      </p:sp>
      <p:sp>
        <p:nvSpPr>
          <p:cNvPr id="245" name="Rectangle 30"/>
          <p:cNvSpPr/>
          <p:nvPr/>
        </p:nvSpPr>
        <p:spPr>
          <a:xfrm>
            <a:off x="7952040" y="2244960"/>
            <a:ext cx="3889440" cy="3394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sp>
      <p:sp>
        <p:nvSpPr>
          <p:cNvPr id="246" name="Rectangle 12"/>
          <p:cNvSpPr/>
          <p:nvPr/>
        </p:nvSpPr>
        <p:spPr>
          <a:xfrm>
            <a:off x="6127560" y="3700080"/>
            <a:ext cx="1092960" cy="3092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sp>
      <p:sp>
        <p:nvSpPr>
          <p:cNvPr id="247" name="Slide Number Placeholder 5"/>
          <p:cNvSpPr txBox="1"/>
          <p:nvPr/>
        </p:nvSpPr>
        <p:spPr>
          <a:xfrm>
            <a:off x="8610480" y="6356520"/>
            <a:ext cx="2742840" cy="364680"/>
          </a:xfrm>
          <a:prstGeom prst="rect">
            <a:avLst/>
          </a:prstGeom>
          <a:noFill/>
          <a:ln w="0">
            <a:noFill/>
          </a:ln>
        </p:spPr>
        <p:txBody>
          <a:bodyPr anchor="ctr">
            <a:noAutofit/>
          </a:bodyPr>
          <a:p>
            <a:pPr algn="r">
              <a:lnSpc>
                <a:spcPct val="100000"/>
              </a:lnSpc>
            </a:pPr>
            <a:fld id="{38F73DB0-7724-4E26-B794-1A2CFC311877}" type="slidenum">
              <a:rPr b="0" lang="en-CA" sz="1200" spc="-1" strike="noStrike">
                <a:solidFill>
                  <a:srgbClr val="8b8b8b"/>
                </a:solidFill>
                <a:latin typeface="Calibri"/>
              </a:rPr>
              <a:t>&lt;number&gt;</a:t>
            </a:fld>
            <a:endParaRPr b="0" lang="en-CA" sz="1200" spc="-1" strike="noStrike">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Slide Number Placeholder 1"/>
          <p:cNvSpPr txBox="1"/>
          <p:nvPr/>
        </p:nvSpPr>
        <p:spPr>
          <a:xfrm>
            <a:off x="8610480" y="6356520"/>
            <a:ext cx="2742840" cy="364680"/>
          </a:xfrm>
          <a:prstGeom prst="rect">
            <a:avLst/>
          </a:prstGeom>
          <a:noFill/>
          <a:ln w="0">
            <a:noFill/>
          </a:ln>
        </p:spPr>
        <p:txBody>
          <a:bodyPr anchor="ctr">
            <a:noAutofit/>
          </a:bodyPr>
          <a:p>
            <a:pPr algn="r">
              <a:lnSpc>
                <a:spcPct val="100000"/>
              </a:lnSpc>
              <a:tabLst>
                <a:tab algn="l" pos="0"/>
              </a:tabLst>
            </a:pPr>
            <a:fld id="{A3AE9F9E-F71D-44E7-956F-088028D1D530}" type="slidenum">
              <a:rPr b="0" lang="en-CA" sz="1200" spc="-1" strike="noStrike">
                <a:solidFill>
                  <a:srgbClr val="8b8b8b"/>
                </a:solidFill>
                <a:latin typeface="Calibri"/>
              </a:rPr>
              <a:t>&lt;number&gt;</a:t>
            </a:fld>
            <a:endParaRPr b="0" lang="en-CA" sz="1200" spc="-1" strike="noStrike">
              <a:latin typeface="Times New Roman"/>
            </a:endParaRPr>
          </a:p>
        </p:txBody>
      </p:sp>
      <p:sp>
        <p:nvSpPr>
          <p:cNvPr id="249" name="TextBox 2"/>
          <p:cNvSpPr/>
          <p:nvPr/>
        </p:nvSpPr>
        <p:spPr>
          <a:xfrm>
            <a:off x="65880" y="14760"/>
            <a:ext cx="4878720" cy="6994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1" lang="en-US" sz="2000" spc="-1" strike="noStrike">
                <a:solidFill>
                  <a:srgbClr val="000000"/>
                </a:solidFill>
                <a:latin typeface="Calibri"/>
              </a:rPr>
              <a:t>Multi-Flight Processing (eg: Fortress Mtn)</a:t>
            </a:r>
            <a:endParaRPr b="0" lang="en-CA" sz="2000" spc="-1" strike="noStrike">
              <a:latin typeface="Arial"/>
            </a:endParaRPr>
          </a:p>
        </p:txBody>
      </p:sp>
      <p:sp>
        <p:nvSpPr>
          <p:cNvPr id="250" name="TextBox 3"/>
          <p:cNvSpPr/>
          <p:nvPr/>
        </p:nvSpPr>
        <p:spPr>
          <a:xfrm>
            <a:off x="173880" y="485280"/>
            <a:ext cx="4662720" cy="4226760"/>
          </a:xfrm>
          <a:prstGeom prst="rect">
            <a:avLst/>
          </a:prstGeom>
          <a:noFill/>
          <a:ln w="0">
            <a:noFill/>
          </a:ln>
        </p:spPr>
        <p:style>
          <a:lnRef idx="0"/>
          <a:fillRef idx="0"/>
          <a:effectRef idx="0"/>
          <a:fontRef idx="minor"/>
        </p:style>
        <p:txBody>
          <a:bodyPr lIns="90000" rIns="90000" tIns="45000" bIns="45000">
            <a:spAutoFit/>
          </a:bodyPr>
          <a:p>
            <a:pPr marL="343080" indent="-342720">
              <a:lnSpc>
                <a:spcPct val="100000"/>
              </a:lnSpc>
              <a:buClr>
                <a:srgbClr val="000000"/>
              </a:buClr>
              <a:buFont typeface="StarSymbol"/>
              <a:buAutoNum type="arabicPeriod"/>
            </a:pPr>
            <a:r>
              <a:rPr b="0" lang="en-US" sz="1600" spc="-1" strike="noStrike">
                <a:solidFill>
                  <a:srgbClr val="000000"/>
                </a:solidFill>
                <a:latin typeface="Calibri"/>
              </a:rPr>
              <a:t>Determine which projects need to be included: remove folders with &lt; 5 T04 files</a:t>
            </a:r>
            <a:endParaRPr b="0" lang="en-CA" sz="1600" spc="-1" strike="noStrike">
              <a:latin typeface="Arial"/>
            </a:endParaRPr>
          </a:p>
          <a:p>
            <a:pPr marL="343080" indent="-342720">
              <a:lnSpc>
                <a:spcPct val="100000"/>
              </a:lnSpc>
              <a:buClr>
                <a:srgbClr val="000000"/>
              </a:buClr>
              <a:buFont typeface="StarSymbol"/>
              <a:buAutoNum type="arabicPeriod"/>
            </a:pPr>
            <a:r>
              <a:rPr b="0" lang="en-US" sz="1600" spc="-1" strike="noStrike">
                <a:solidFill>
                  <a:srgbClr val="000000"/>
                </a:solidFill>
                <a:latin typeface="Calibri"/>
              </a:rPr>
              <a:t>Process base station (leica) and trajectory (applanix) for </a:t>
            </a:r>
            <a:r>
              <a:rPr b="0" lang="en-US" sz="1600" spc="-1" strike="noStrike" u="sng">
                <a:solidFill>
                  <a:srgbClr val="000000"/>
                </a:solidFill>
                <a:uFillTx/>
                <a:latin typeface="Calibri"/>
              </a:rPr>
              <a:t>each</a:t>
            </a:r>
            <a:r>
              <a:rPr b="0" lang="en-US" sz="1600" spc="-1" strike="noStrike">
                <a:solidFill>
                  <a:srgbClr val="000000"/>
                </a:solidFill>
                <a:latin typeface="Calibri"/>
              </a:rPr>
              <a:t> remaining project.</a:t>
            </a:r>
            <a:endParaRPr b="0" lang="en-CA" sz="1600" spc="-1" strike="noStrike">
              <a:latin typeface="Arial"/>
            </a:endParaRPr>
          </a:p>
          <a:p>
            <a:pPr marL="343080" indent="-342720">
              <a:lnSpc>
                <a:spcPct val="100000"/>
              </a:lnSpc>
              <a:buClr>
                <a:srgbClr val="000000"/>
              </a:buClr>
              <a:buFont typeface="StarSymbol"/>
              <a:buAutoNum type="arabicPeriod"/>
            </a:pPr>
            <a:r>
              <a:rPr b="0" lang="en-US" sz="1600" spc="-1" strike="noStrike">
                <a:solidFill>
                  <a:srgbClr val="000000"/>
                </a:solidFill>
                <a:latin typeface="Calibri"/>
              </a:rPr>
              <a:t>Complete RXP Cutter on each trajectory in its respective project</a:t>
            </a:r>
            <a:endParaRPr b="0" lang="en-CA" sz="1600" spc="-1" strike="noStrike">
              <a:latin typeface="Arial"/>
            </a:endParaRPr>
          </a:p>
          <a:p>
            <a:pPr marL="343080" indent="-342720">
              <a:lnSpc>
                <a:spcPct val="100000"/>
              </a:lnSpc>
              <a:buClr>
                <a:srgbClr val="000000"/>
              </a:buClr>
              <a:buFont typeface="StarSymbol"/>
              <a:buAutoNum type="arabicPeriod"/>
            </a:pPr>
            <a:r>
              <a:rPr b="0" lang="en-US" sz="1600" spc="-1" strike="noStrike">
                <a:solidFill>
                  <a:srgbClr val="000000"/>
                </a:solidFill>
                <a:latin typeface="Calibri"/>
              </a:rPr>
              <a:t>Remove all Records_001 and save each project</a:t>
            </a:r>
            <a:endParaRPr b="0" lang="en-CA" sz="1600" spc="-1" strike="noStrike">
              <a:latin typeface="Arial"/>
            </a:endParaRPr>
          </a:p>
          <a:p>
            <a:pPr marL="343080" indent="-342720">
              <a:lnSpc>
                <a:spcPct val="100000"/>
              </a:lnSpc>
              <a:buClr>
                <a:srgbClr val="000000"/>
              </a:buClr>
              <a:buFont typeface="StarSymbol"/>
              <a:buAutoNum type="arabicPeriod"/>
            </a:pPr>
            <a:r>
              <a:rPr b="0" lang="en-US" sz="1600" spc="-1" strike="noStrike">
                <a:solidFill>
                  <a:srgbClr val="000000"/>
                </a:solidFill>
                <a:latin typeface="Calibri"/>
              </a:rPr>
              <a:t>Choose a Master project and one by one merge all other projects into the Master with Merge Wizard.</a:t>
            </a:r>
            <a:endParaRPr b="0" lang="en-CA" sz="1600" spc="-1" strike="noStrike">
              <a:latin typeface="Arial"/>
            </a:endParaRPr>
          </a:p>
          <a:p>
            <a:pPr marL="343080" indent="-342720">
              <a:lnSpc>
                <a:spcPct val="100000"/>
              </a:lnSpc>
              <a:buClr>
                <a:srgbClr val="000000"/>
              </a:buClr>
              <a:buFont typeface="StarSymbol"/>
              <a:buAutoNum type="arabicPeriod"/>
            </a:pPr>
            <a:r>
              <a:rPr b="0" lang="en-US" sz="1600" spc="-1" strike="noStrike">
                <a:solidFill>
                  <a:srgbClr val="000000"/>
                </a:solidFill>
                <a:latin typeface="Calibri"/>
              </a:rPr>
              <a:t>Now continue with Step 5: Data Processing Wizard, Step 6: RiPrecision, Step 7: Export</a:t>
            </a:r>
            <a:endParaRPr b="0" lang="en-CA" sz="1600" spc="-1" strike="noStrike">
              <a:latin typeface="Arial"/>
            </a:endParaRPr>
          </a:p>
          <a:p>
            <a:pPr>
              <a:lnSpc>
                <a:spcPct val="100000"/>
              </a:lnSpc>
            </a:pPr>
            <a:endParaRPr b="0" lang="en-CA" sz="1600" spc="-1" strike="noStrike">
              <a:latin typeface="Arial"/>
            </a:endParaRPr>
          </a:p>
        </p:txBody>
      </p:sp>
      <p:pic>
        <p:nvPicPr>
          <p:cNvPr id="251" name="Picture 4" descr=""/>
          <p:cNvPicPr/>
          <p:nvPr/>
        </p:nvPicPr>
        <p:blipFill>
          <a:blip r:embed="rId1"/>
          <a:stretch/>
        </p:blipFill>
        <p:spPr>
          <a:xfrm>
            <a:off x="4985280" y="358560"/>
            <a:ext cx="7034760" cy="3144960"/>
          </a:xfrm>
          <a:prstGeom prst="rect">
            <a:avLst/>
          </a:prstGeom>
          <a:ln w="0">
            <a:noFill/>
          </a:ln>
        </p:spPr>
      </p:pic>
      <p:pic>
        <p:nvPicPr>
          <p:cNvPr id="252" name="Picture 7" descr=""/>
          <p:cNvPicPr/>
          <p:nvPr/>
        </p:nvPicPr>
        <p:blipFill>
          <a:blip r:embed="rId2"/>
          <a:stretch/>
        </p:blipFill>
        <p:spPr>
          <a:xfrm>
            <a:off x="50760" y="4129200"/>
            <a:ext cx="3413160" cy="2634840"/>
          </a:xfrm>
          <a:prstGeom prst="rect">
            <a:avLst/>
          </a:prstGeom>
          <a:ln w="0">
            <a:noFill/>
          </a:ln>
        </p:spPr>
      </p:pic>
      <p:pic>
        <p:nvPicPr>
          <p:cNvPr id="253" name="Picture 8" descr=""/>
          <p:cNvPicPr/>
          <p:nvPr/>
        </p:nvPicPr>
        <p:blipFill>
          <a:blip r:embed="rId3"/>
          <a:stretch/>
        </p:blipFill>
        <p:spPr>
          <a:xfrm>
            <a:off x="3500280" y="4129200"/>
            <a:ext cx="3404880" cy="2657160"/>
          </a:xfrm>
          <a:prstGeom prst="rect">
            <a:avLst/>
          </a:prstGeom>
          <a:ln w="0">
            <a:noFill/>
          </a:ln>
        </p:spPr>
      </p:pic>
      <p:pic>
        <p:nvPicPr>
          <p:cNvPr id="254" name="Picture 9" descr=""/>
          <p:cNvPicPr/>
          <p:nvPr/>
        </p:nvPicPr>
        <p:blipFill>
          <a:blip r:embed="rId4"/>
          <a:stretch/>
        </p:blipFill>
        <p:spPr>
          <a:xfrm>
            <a:off x="7206840" y="3622320"/>
            <a:ext cx="2703240" cy="3141360"/>
          </a:xfrm>
          <a:prstGeom prst="rect">
            <a:avLst/>
          </a:prstGeom>
          <a:ln w="0">
            <a:noFill/>
          </a:ln>
        </p:spPr>
      </p:pic>
      <p:sp>
        <p:nvSpPr>
          <p:cNvPr id="255" name="Rectangle 10"/>
          <p:cNvSpPr/>
          <p:nvPr/>
        </p:nvSpPr>
        <p:spPr>
          <a:xfrm>
            <a:off x="101160" y="4770000"/>
            <a:ext cx="549000" cy="17100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p:style>
      </p:sp>
      <p:sp>
        <p:nvSpPr>
          <p:cNvPr id="256" name="Rectangle 11"/>
          <p:cNvSpPr/>
          <p:nvPr/>
        </p:nvSpPr>
        <p:spPr>
          <a:xfrm>
            <a:off x="2105640" y="6539760"/>
            <a:ext cx="549000" cy="17100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p:style>
      </p:sp>
      <p:sp>
        <p:nvSpPr>
          <p:cNvPr id="257" name="Rectangle 12"/>
          <p:cNvSpPr/>
          <p:nvPr/>
        </p:nvSpPr>
        <p:spPr>
          <a:xfrm>
            <a:off x="3544920" y="5107680"/>
            <a:ext cx="549000" cy="17100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p:style>
      </p:sp>
      <p:sp>
        <p:nvSpPr>
          <p:cNvPr id="258" name="Rectangle 13"/>
          <p:cNvSpPr/>
          <p:nvPr/>
        </p:nvSpPr>
        <p:spPr>
          <a:xfrm>
            <a:off x="5559120" y="6539040"/>
            <a:ext cx="549000" cy="17100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p:style>
      </p:sp>
      <p:sp>
        <p:nvSpPr>
          <p:cNvPr id="259" name="TextBox 14"/>
          <p:cNvSpPr/>
          <p:nvPr/>
        </p:nvSpPr>
        <p:spPr>
          <a:xfrm>
            <a:off x="9910440" y="3609360"/>
            <a:ext cx="2196000" cy="11552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Calibri"/>
              </a:rPr>
              <a:t>Riprocess will not determine correct date in </a:t>
            </a:r>
            <a:r>
              <a:rPr b="1" i="1" lang="en-US" sz="1400" spc="-1" strike="noStrike">
                <a:solidFill>
                  <a:srgbClr val="000000"/>
                </a:solidFill>
                <a:latin typeface="Calibri"/>
              </a:rPr>
              <a:t>POF Import </a:t>
            </a:r>
            <a:r>
              <a:rPr b="0" lang="en-US" sz="1400" spc="-1" strike="noStrike">
                <a:solidFill>
                  <a:srgbClr val="000000"/>
                </a:solidFill>
                <a:latin typeface="Calibri"/>
              </a:rPr>
              <a:t>(step3 lidar processing)</a:t>
            </a:r>
            <a:endParaRPr b="0" lang="en-CA" sz="1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0" name="Picture 15" descr=""/>
          <p:cNvPicPr/>
          <p:nvPr/>
        </p:nvPicPr>
        <p:blipFill>
          <a:blip r:embed="rId1"/>
          <a:stretch/>
        </p:blipFill>
        <p:spPr>
          <a:xfrm>
            <a:off x="7511040" y="65160"/>
            <a:ext cx="4695120" cy="4983480"/>
          </a:xfrm>
          <a:prstGeom prst="rect">
            <a:avLst/>
          </a:prstGeom>
          <a:ln w="0">
            <a:noFill/>
          </a:ln>
        </p:spPr>
      </p:pic>
      <p:grpSp>
        <p:nvGrpSpPr>
          <p:cNvPr id="261" name="Group 8"/>
          <p:cNvGrpSpPr/>
          <p:nvPr/>
        </p:nvGrpSpPr>
        <p:grpSpPr>
          <a:xfrm>
            <a:off x="190440" y="1445400"/>
            <a:ext cx="8001360" cy="4749840"/>
            <a:chOff x="190440" y="1445400"/>
            <a:chExt cx="8001360" cy="4749840"/>
          </a:xfrm>
        </p:grpSpPr>
        <p:pic>
          <p:nvPicPr>
            <p:cNvPr id="262" name="Picture 10" descr=""/>
            <p:cNvPicPr/>
            <p:nvPr/>
          </p:nvPicPr>
          <p:blipFill>
            <a:blip r:embed="rId2"/>
            <a:stretch/>
          </p:blipFill>
          <p:spPr>
            <a:xfrm>
              <a:off x="190440" y="1445400"/>
              <a:ext cx="4086360" cy="4749840"/>
            </a:xfrm>
            <a:prstGeom prst="rect">
              <a:avLst/>
            </a:prstGeom>
            <a:ln w="0">
              <a:noFill/>
            </a:ln>
          </p:spPr>
        </p:pic>
        <p:sp>
          <p:nvSpPr>
            <p:cNvPr id="263" name="Rectangle 3"/>
            <p:cNvSpPr/>
            <p:nvPr/>
          </p:nvSpPr>
          <p:spPr>
            <a:xfrm>
              <a:off x="1606320" y="3965760"/>
              <a:ext cx="649800" cy="297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sp>
        <p:sp>
          <p:nvSpPr>
            <p:cNvPr id="264" name="Content Placeholder 2"/>
            <p:cNvSpPr/>
            <p:nvPr/>
          </p:nvSpPr>
          <p:spPr>
            <a:xfrm>
              <a:off x="262080" y="4752720"/>
              <a:ext cx="3943440" cy="878040"/>
            </a:xfrm>
            <a:prstGeom prst="rect">
              <a:avLst/>
            </a:prstGeom>
            <a:solidFill>
              <a:srgbClr val="ffc000"/>
            </a:solidFill>
            <a:ln w="0">
              <a:solidFill>
                <a:srgbClr val="c00000"/>
              </a:solidFill>
            </a:ln>
          </p:spPr>
          <p:style>
            <a:lnRef idx="0"/>
            <a:fillRef idx="0"/>
            <a:effectRef idx="0"/>
            <a:fontRef idx="minor"/>
          </p:style>
          <p:txBody>
            <a:bodyPr>
              <a:normAutofit fontScale="42000"/>
            </a:bodyPr>
            <a:p>
              <a:pPr algn="just">
                <a:lnSpc>
                  <a:spcPct val="120000"/>
                </a:lnSpc>
                <a:tabLst>
                  <a:tab algn="l" pos="0"/>
                </a:tabLst>
              </a:pPr>
              <a:r>
                <a:rPr b="0" lang="en-CA" sz="1800" spc="-1" strike="noStrike">
                  <a:solidFill>
                    <a:srgbClr val="000000"/>
                  </a:solidFill>
                  <a:latin typeface="Calibri"/>
                </a:rPr>
                <a:t>Project coordinate reference needs to be added.</a:t>
              </a:r>
              <a:endParaRPr b="0" lang="en-CA" sz="1800" spc="-1" strike="noStrike">
                <a:latin typeface="Arial"/>
              </a:endParaRPr>
            </a:p>
            <a:p>
              <a:pPr algn="just">
                <a:lnSpc>
                  <a:spcPct val="120000"/>
                </a:lnSpc>
                <a:tabLst>
                  <a:tab algn="l" pos="0"/>
                </a:tabLst>
              </a:pPr>
              <a:r>
                <a:rPr b="0" lang="en-CA" sz="1400" spc="-1" strike="noStrike">
                  <a:solidFill>
                    <a:srgbClr val="ff0000"/>
                  </a:solidFill>
                  <a:latin typeface="Calibri"/>
                </a:rPr>
                <a:t>Choose yes; Then select the coordinate reference system at “Export” part of this window.</a:t>
              </a:r>
              <a:endParaRPr b="0" lang="en-CA" sz="1400" spc="-1" strike="noStrike">
                <a:latin typeface="Arial"/>
              </a:endParaRPr>
            </a:p>
          </p:txBody>
        </p:sp>
        <p:sp>
          <p:nvSpPr>
            <p:cNvPr id="265" name="Arrow: Down 7"/>
            <p:cNvSpPr/>
            <p:nvPr/>
          </p:nvSpPr>
          <p:spPr>
            <a:xfrm rot="14944200">
              <a:off x="6100920" y="2708640"/>
              <a:ext cx="266760" cy="4088880"/>
            </a:xfrm>
            <a:prstGeom prst="down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sp>
      </p:grpSp>
      <p:sp>
        <p:nvSpPr>
          <p:cNvPr id="266" name="Title 1"/>
          <p:cNvSpPr txBox="1"/>
          <p:nvPr/>
        </p:nvSpPr>
        <p:spPr>
          <a:xfrm>
            <a:off x="0" y="0"/>
            <a:ext cx="10515240" cy="774720"/>
          </a:xfrm>
          <a:prstGeom prst="rect">
            <a:avLst/>
          </a:prstGeom>
          <a:noFill/>
          <a:ln w="0">
            <a:noFill/>
          </a:ln>
        </p:spPr>
        <p:txBody>
          <a:bodyPr anchor="ctr">
            <a:normAutofit/>
          </a:bodyPr>
          <a:p>
            <a:pPr algn="just">
              <a:lnSpc>
                <a:spcPct val="90000"/>
              </a:lnSpc>
            </a:pPr>
            <a:r>
              <a:rPr b="1" lang="en-CA" sz="3200" spc="-1" strike="noStrike" u="sng">
                <a:solidFill>
                  <a:srgbClr val="000000"/>
                </a:solidFill>
                <a:uFillTx/>
                <a:latin typeface="Calibri Light"/>
              </a:rPr>
              <a:t>LiDAR data processing</a:t>
            </a:r>
            <a:endParaRPr b="0" lang="en-US" sz="3200" spc="-1" strike="noStrike">
              <a:solidFill>
                <a:srgbClr val="000000"/>
              </a:solidFill>
              <a:latin typeface="Calibri"/>
            </a:endParaRPr>
          </a:p>
        </p:txBody>
      </p:sp>
      <p:sp>
        <p:nvSpPr>
          <p:cNvPr id="267" name="Content Placeholder 2"/>
          <p:cNvSpPr/>
          <p:nvPr/>
        </p:nvSpPr>
        <p:spPr>
          <a:xfrm>
            <a:off x="246600" y="702720"/>
            <a:ext cx="7264080" cy="792000"/>
          </a:xfrm>
          <a:prstGeom prst="rect">
            <a:avLst/>
          </a:prstGeom>
          <a:noFill/>
          <a:ln w="0">
            <a:noFill/>
          </a:ln>
        </p:spPr>
        <p:style>
          <a:lnRef idx="0"/>
          <a:fillRef idx="0"/>
          <a:effectRef idx="0"/>
          <a:fontRef idx="minor"/>
        </p:style>
        <p:txBody>
          <a:bodyPr>
            <a:normAutofit fontScale="34000"/>
          </a:bodyPr>
          <a:p>
            <a:pPr marL="228600" indent="-228240" algn="just">
              <a:lnSpc>
                <a:spcPct val="90000"/>
              </a:lnSpc>
              <a:spcBef>
                <a:spcPts val="1001"/>
              </a:spcBef>
              <a:buClr>
                <a:srgbClr val="000000"/>
              </a:buClr>
              <a:buFont typeface="Arial"/>
              <a:buChar char="•"/>
            </a:pPr>
            <a:r>
              <a:rPr b="0" lang="en-CA" sz="2400" spc="-1" strike="noStrike">
                <a:solidFill>
                  <a:srgbClr val="000000"/>
                </a:solidFill>
                <a:latin typeface="Calibri"/>
              </a:rPr>
              <a:t>Step 1: open a project file ‘*.rpp’ from the lidar data folder named ‘*’;</a:t>
            </a:r>
            <a:endParaRPr b="0" lang="en-CA" sz="2400" spc="-1" strike="noStrike">
              <a:latin typeface="Arial"/>
            </a:endParaRPr>
          </a:p>
          <a:p>
            <a:pPr marL="228600" indent="-228240" algn="just">
              <a:lnSpc>
                <a:spcPct val="90000"/>
              </a:lnSpc>
              <a:spcBef>
                <a:spcPts val="1001"/>
              </a:spcBef>
              <a:buClr>
                <a:srgbClr val="000000"/>
              </a:buClr>
              <a:buFont typeface="Arial"/>
              <a:buChar char="•"/>
            </a:pPr>
            <a:r>
              <a:rPr b="0" lang="en-CA" sz="2400" spc="-1" strike="noStrike">
                <a:solidFill>
                  <a:srgbClr val="000000"/>
                </a:solidFill>
                <a:latin typeface="Calibri"/>
              </a:rPr>
              <a:t>Step 2: The project coordinate reference system;</a:t>
            </a:r>
            <a:endParaRPr b="0" lang="en-CA" sz="2400" spc="-1" strike="noStrike">
              <a:latin typeface="Arial"/>
            </a:endParaRPr>
          </a:p>
        </p:txBody>
      </p:sp>
      <p:pic>
        <p:nvPicPr>
          <p:cNvPr id="268" name="Picture 5" descr=""/>
          <p:cNvPicPr/>
          <p:nvPr/>
        </p:nvPicPr>
        <p:blipFill>
          <a:blip r:embed="rId3"/>
          <a:stretch/>
        </p:blipFill>
        <p:spPr>
          <a:xfrm>
            <a:off x="7550280" y="5142240"/>
            <a:ext cx="4524120" cy="1677240"/>
          </a:xfrm>
          <a:prstGeom prst="rect">
            <a:avLst/>
          </a:prstGeom>
          <a:ln w="0">
            <a:noFill/>
          </a:ln>
        </p:spPr>
      </p:pic>
      <p:sp>
        <p:nvSpPr>
          <p:cNvPr id="269" name="Arrow: Right 9"/>
          <p:cNvSpPr/>
          <p:nvPr/>
        </p:nvSpPr>
        <p:spPr>
          <a:xfrm rot="5400000">
            <a:off x="8640360" y="4589640"/>
            <a:ext cx="928080" cy="18936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sp>
      <p:sp>
        <p:nvSpPr>
          <p:cNvPr id="270" name="Rectangle 19"/>
          <p:cNvSpPr/>
          <p:nvPr/>
        </p:nvSpPr>
        <p:spPr>
          <a:xfrm>
            <a:off x="9739080" y="4691520"/>
            <a:ext cx="776160" cy="3189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sp>
      <p:sp>
        <p:nvSpPr>
          <p:cNvPr id="271" name="Content Placeholder 2"/>
          <p:cNvSpPr/>
          <p:nvPr/>
        </p:nvSpPr>
        <p:spPr>
          <a:xfrm>
            <a:off x="10557000" y="4358520"/>
            <a:ext cx="1574280" cy="292680"/>
          </a:xfrm>
          <a:prstGeom prst="rect">
            <a:avLst/>
          </a:prstGeom>
          <a:solidFill>
            <a:srgbClr val="ffc000"/>
          </a:solidFill>
          <a:ln w="0">
            <a:solidFill>
              <a:srgbClr val="ffc000"/>
            </a:solidFill>
          </a:ln>
        </p:spPr>
        <p:style>
          <a:lnRef idx="0"/>
          <a:fillRef idx="0"/>
          <a:effectRef idx="0"/>
          <a:fontRef idx="minor"/>
        </p:style>
        <p:txBody>
          <a:bodyPr>
            <a:normAutofit fontScale="17000"/>
          </a:bodyPr>
          <a:p>
            <a:pPr algn="ctr">
              <a:lnSpc>
                <a:spcPct val="120000"/>
              </a:lnSpc>
              <a:spcBef>
                <a:spcPts val="1001"/>
              </a:spcBef>
              <a:tabLst>
                <a:tab algn="l" pos="0"/>
              </a:tabLst>
            </a:pPr>
            <a:r>
              <a:rPr b="0" lang="en-CA" sz="1800" spc="-1" strike="noStrike">
                <a:solidFill>
                  <a:srgbClr val="c00000"/>
                </a:solidFill>
                <a:latin typeface="Calibri"/>
              </a:rPr>
              <a:t>OK to proceed</a:t>
            </a:r>
            <a:endParaRPr b="0" lang="en-CA" sz="1800" spc="-1" strike="noStrike">
              <a:latin typeface="Arial"/>
            </a:endParaRPr>
          </a:p>
        </p:txBody>
      </p:sp>
      <p:sp>
        <p:nvSpPr>
          <p:cNvPr id="272" name="TextBox 2"/>
          <p:cNvSpPr/>
          <p:nvPr/>
        </p:nvSpPr>
        <p:spPr>
          <a:xfrm>
            <a:off x="4982040" y="141480"/>
            <a:ext cx="3093120" cy="456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000000"/>
                </a:solidFill>
                <a:latin typeface="Calibri"/>
              </a:rPr>
              <a:t>Tools: RiProcess</a:t>
            </a:r>
            <a:endParaRPr b="0" lang="en-CA" sz="2400" spc="-1" strike="noStrike">
              <a:latin typeface="Arial"/>
            </a:endParaRPr>
          </a:p>
        </p:txBody>
      </p:sp>
      <p:sp>
        <p:nvSpPr>
          <p:cNvPr id="273" name="TextBox 4"/>
          <p:cNvSpPr/>
          <p:nvPr/>
        </p:nvSpPr>
        <p:spPr>
          <a:xfrm>
            <a:off x="4500000" y="4033080"/>
            <a:ext cx="2528640" cy="1186920"/>
          </a:xfrm>
          <a:prstGeom prst="rect">
            <a:avLst/>
          </a:prstGeom>
          <a:solidFill>
            <a:srgbClr val="ffc000"/>
          </a:solidFill>
          <a:ln w="9525">
            <a:solidFill>
              <a:srgbClr val="000000"/>
            </a:solidFill>
            <a:round/>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Choose correct zone</a:t>
            </a:r>
            <a:endParaRPr b="0" lang="en-CA" sz="1800" spc="-1" strike="noStrike">
              <a:latin typeface="Arial"/>
            </a:endParaRPr>
          </a:p>
          <a:p>
            <a:pPr>
              <a:lnSpc>
                <a:spcPct val="100000"/>
              </a:lnSpc>
            </a:pPr>
            <a:r>
              <a:rPr b="0" lang="en-US" sz="1800" spc="-1" strike="noStrike">
                <a:solidFill>
                  <a:srgbClr val="000000"/>
                </a:solidFill>
                <a:latin typeface="Calibri"/>
              </a:rPr>
              <a:t>Alberta = zone 11</a:t>
            </a:r>
            <a:endParaRPr b="0" lang="en-CA" sz="1800" spc="-1" strike="noStrike">
              <a:latin typeface="Arial"/>
            </a:endParaRPr>
          </a:p>
          <a:p>
            <a:pPr>
              <a:lnSpc>
                <a:spcPct val="100000"/>
              </a:lnSpc>
            </a:pPr>
            <a:r>
              <a:rPr b="0" lang="en-US" sz="1800" spc="-1" strike="noStrike">
                <a:solidFill>
                  <a:srgbClr val="000000"/>
                </a:solidFill>
                <a:latin typeface="Calibri"/>
              </a:rPr>
              <a:t>Saskatchewan = zone 13</a:t>
            </a:r>
            <a:endParaRPr b="0" lang="en-CA" sz="1800" spc="-1" strike="noStrike">
              <a:latin typeface="Arial"/>
            </a:endParaRPr>
          </a:p>
        </p:txBody>
      </p:sp>
      <p:sp>
        <p:nvSpPr>
          <p:cNvPr id="274" name="TextBox 6"/>
          <p:cNvSpPr/>
          <p:nvPr/>
        </p:nvSpPr>
        <p:spPr>
          <a:xfrm>
            <a:off x="4506840" y="1365480"/>
            <a:ext cx="2729520" cy="25585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If Coordinate Reference System has no dropdown menu. It is the same across projects / provinces New </a:t>
            </a:r>
            <a:r>
              <a:rPr b="1" lang="en-US" sz="1800" spc="-1" strike="noStrike">
                <a:solidFill>
                  <a:srgbClr val="000000"/>
                </a:solidFill>
                <a:latin typeface="Calibri"/>
              </a:rPr>
              <a:t>GeoSysManager</a:t>
            </a:r>
            <a:r>
              <a:rPr b="0" lang="en-US" sz="1800" spc="-1" strike="noStrike">
                <a:solidFill>
                  <a:srgbClr val="000000"/>
                </a:solidFill>
                <a:latin typeface="Calibri"/>
              </a:rPr>
              <a:t> database file: </a:t>
            </a:r>
            <a:r>
              <a:rPr b="1" lang="en-US" sz="1800" spc="-1" strike="noStrike" u="sng">
                <a:solidFill>
                  <a:srgbClr val="ff0000"/>
                </a:solidFill>
                <a:uFillTx/>
                <a:latin typeface="Calibri"/>
              </a:rPr>
              <a:t>NewDatabase.gsfx</a:t>
            </a:r>
            <a:endParaRPr b="0" lang="en-CA" sz="1800" spc="-1" strike="noStrike">
              <a:latin typeface="Arial"/>
            </a:endParaRPr>
          </a:p>
        </p:txBody>
      </p:sp>
      <p:sp>
        <p:nvSpPr>
          <p:cNvPr id="275" name="Rectangle 23"/>
          <p:cNvSpPr/>
          <p:nvPr/>
        </p:nvSpPr>
        <p:spPr>
          <a:xfrm>
            <a:off x="7892640" y="744840"/>
            <a:ext cx="3647160" cy="408600"/>
          </a:xfrm>
          <a:prstGeom prst="rect">
            <a:avLst/>
          </a:prstGeom>
          <a:noFill/>
          <a:ln w="53975">
            <a:solidFill>
              <a:srgbClr val="ffc000"/>
            </a:solidFill>
          </a:ln>
        </p:spPr>
        <p:style>
          <a:lnRef idx="2">
            <a:schemeClr val="accent1">
              <a:shade val="50000"/>
            </a:schemeClr>
          </a:lnRef>
          <a:fillRef idx="1">
            <a:schemeClr val="accent1"/>
          </a:fillRef>
          <a:effectRef idx="0">
            <a:schemeClr val="accent1"/>
          </a:effectRef>
          <a:fontRef idx="minor"/>
        </p:style>
      </p:sp>
      <p:sp>
        <p:nvSpPr>
          <p:cNvPr id="276" name="Slide Number Placeholder 13"/>
          <p:cNvSpPr txBox="1"/>
          <p:nvPr/>
        </p:nvSpPr>
        <p:spPr>
          <a:xfrm>
            <a:off x="6459840" y="6414120"/>
            <a:ext cx="534960" cy="364680"/>
          </a:xfrm>
          <a:prstGeom prst="rect">
            <a:avLst/>
          </a:prstGeom>
          <a:noFill/>
          <a:ln w="0">
            <a:noFill/>
          </a:ln>
        </p:spPr>
        <p:txBody>
          <a:bodyPr anchor="ctr">
            <a:noAutofit/>
          </a:bodyPr>
          <a:p>
            <a:pPr algn="r">
              <a:lnSpc>
                <a:spcPct val="100000"/>
              </a:lnSpc>
            </a:pPr>
            <a:fld id="{F44F5EA1-FD02-408F-9658-75AE718B2B48}" type="slidenum">
              <a:rPr b="0" lang="en-CA" sz="1200" spc="-1" strike="noStrike">
                <a:solidFill>
                  <a:srgbClr val="8b8b8b"/>
                </a:solidFill>
                <a:latin typeface="Calibri"/>
              </a:rPr>
              <a:t>&lt;number&gt;</a:t>
            </a:fld>
            <a:endParaRPr b="0" lang="en-CA" sz="1200" spc="-1" strike="noStrike">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Title 1"/>
          <p:cNvSpPr txBox="1"/>
          <p:nvPr/>
        </p:nvSpPr>
        <p:spPr>
          <a:xfrm>
            <a:off x="0" y="0"/>
            <a:ext cx="10515240" cy="774720"/>
          </a:xfrm>
          <a:prstGeom prst="rect">
            <a:avLst/>
          </a:prstGeom>
          <a:noFill/>
          <a:ln w="0">
            <a:noFill/>
          </a:ln>
        </p:spPr>
        <p:txBody>
          <a:bodyPr anchor="ctr">
            <a:normAutofit/>
          </a:bodyPr>
          <a:p>
            <a:pPr algn="just">
              <a:lnSpc>
                <a:spcPct val="90000"/>
              </a:lnSpc>
            </a:pPr>
            <a:r>
              <a:rPr b="0" lang="en-CA" sz="4000" spc="-1" strike="noStrike">
                <a:solidFill>
                  <a:srgbClr val="000000"/>
                </a:solidFill>
                <a:latin typeface="Calibri Light"/>
              </a:rPr>
              <a:t>LiDAR data processing</a:t>
            </a:r>
            <a:endParaRPr b="0" lang="en-US" sz="4000" spc="-1" strike="noStrike">
              <a:solidFill>
                <a:srgbClr val="000000"/>
              </a:solidFill>
              <a:latin typeface="Calibri"/>
            </a:endParaRPr>
          </a:p>
        </p:txBody>
      </p:sp>
      <p:sp>
        <p:nvSpPr>
          <p:cNvPr id="278" name="Content Placeholder 2"/>
          <p:cNvSpPr/>
          <p:nvPr/>
        </p:nvSpPr>
        <p:spPr>
          <a:xfrm>
            <a:off x="76320" y="623880"/>
            <a:ext cx="6890040" cy="472680"/>
          </a:xfrm>
          <a:prstGeom prst="rect">
            <a:avLst/>
          </a:prstGeom>
          <a:noFill/>
          <a:ln w="0">
            <a:noFill/>
          </a:ln>
        </p:spPr>
        <p:style>
          <a:lnRef idx="0"/>
          <a:fillRef idx="0"/>
          <a:effectRef idx="0"/>
          <a:fontRef idx="minor"/>
        </p:style>
        <p:txBody>
          <a:bodyPr>
            <a:noAutofit/>
          </a:bodyPr>
          <a:p>
            <a:pPr marL="228600" indent="-228240" algn="just">
              <a:lnSpc>
                <a:spcPct val="90000"/>
              </a:lnSpc>
              <a:spcBef>
                <a:spcPts val="1001"/>
              </a:spcBef>
              <a:buClr>
                <a:srgbClr val="000000"/>
              </a:buClr>
              <a:buFont typeface="Arial"/>
              <a:buChar char="•"/>
            </a:pPr>
            <a:r>
              <a:rPr b="0" lang="en-CA" sz="2400" spc="-1" strike="noStrike">
                <a:solidFill>
                  <a:srgbClr val="000000"/>
                </a:solidFill>
                <a:latin typeface="Calibri"/>
              </a:rPr>
              <a:t>Step 3: Importing trajectories</a:t>
            </a:r>
            <a:endParaRPr b="0" lang="en-CA" sz="2400" spc="-1" strike="noStrike">
              <a:latin typeface="Arial"/>
            </a:endParaRPr>
          </a:p>
        </p:txBody>
      </p:sp>
      <p:pic>
        <p:nvPicPr>
          <p:cNvPr id="279" name="Picture 14" descr=""/>
          <p:cNvPicPr/>
          <p:nvPr/>
        </p:nvPicPr>
        <p:blipFill>
          <a:blip r:embed="rId1"/>
          <a:stretch/>
        </p:blipFill>
        <p:spPr>
          <a:xfrm>
            <a:off x="1775520" y="5351040"/>
            <a:ext cx="4426200" cy="1458360"/>
          </a:xfrm>
          <a:prstGeom prst="rect">
            <a:avLst/>
          </a:prstGeom>
          <a:ln w="0">
            <a:noFill/>
          </a:ln>
        </p:spPr>
      </p:pic>
      <p:pic>
        <p:nvPicPr>
          <p:cNvPr id="280" name="Picture 15" descr=""/>
          <p:cNvPicPr/>
          <p:nvPr/>
        </p:nvPicPr>
        <p:blipFill>
          <a:blip r:embed="rId2"/>
          <a:stretch/>
        </p:blipFill>
        <p:spPr>
          <a:xfrm>
            <a:off x="7220880" y="89280"/>
            <a:ext cx="4665960" cy="3038040"/>
          </a:xfrm>
          <a:prstGeom prst="rect">
            <a:avLst/>
          </a:prstGeom>
          <a:ln w="0">
            <a:noFill/>
          </a:ln>
        </p:spPr>
      </p:pic>
      <p:pic>
        <p:nvPicPr>
          <p:cNvPr id="281" name="Picture 16" descr=""/>
          <p:cNvPicPr/>
          <p:nvPr/>
        </p:nvPicPr>
        <p:blipFill>
          <a:blip r:embed="rId3"/>
          <a:stretch/>
        </p:blipFill>
        <p:spPr>
          <a:xfrm>
            <a:off x="7220880" y="3730320"/>
            <a:ext cx="4665960" cy="3044160"/>
          </a:xfrm>
          <a:prstGeom prst="rect">
            <a:avLst/>
          </a:prstGeom>
          <a:ln w="0">
            <a:noFill/>
          </a:ln>
        </p:spPr>
      </p:pic>
      <p:sp>
        <p:nvSpPr>
          <p:cNvPr id="282" name="Rectangle 20"/>
          <p:cNvSpPr/>
          <p:nvPr/>
        </p:nvSpPr>
        <p:spPr>
          <a:xfrm>
            <a:off x="3367800" y="6448320"/>
            <a:ext cx="548640" cy="181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sp>
      <p:sp>
        <p:nvSpPr>
          <p:cNvPr id="283" name="Rectangle 21"/>
          <p:cNvSpPr/>
          <p:nvPr/>
        </p:nvSpPr>
        <p:spPr>
          <a:xfrm>
            <a:off x="9833400" y="2793960"/>
            <a:ext cx="964800" cy="239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sp>
      <p:sp>
        <p:nvSpPr>
          <p:cNvPr id="284" name="Rectangle 23"/>
          <p:cNvSpPr/>
          <p:nvPr/>
        </p:nvSpPr>
        <p:spPr>
          <a:xfrm>
            <a:off x="9819000" y="6465960"/>
            <a:ext cx="964800" cy="239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sp>
      <p:pic>
        <p:nvPicPr>
          <p:cNvPr id="285" name="Picture 3" descr=""/>
          <p:cNvPicPr/>
          <p:nvPr/>
        </p:nvPicPr>
        <p:blipFill>
          <a:blip r:embed="rId4"/>
          <a:stretch/>
        </p:blipFill>
        <p:spPr>
          <a:xfrm>
            <a:off x="104760" y="979920"/>
            <a:ext cx="6886080" cy="4295520"/>
          </a:xfrm>
          <a:prstGeom prst="rect">
            <a:avLst/>
          </a:prstGeom>
          <a:ln w="0">
            <a:noFill/>
          </a:ln>
        </p:spPr>
      </p:pic>
      <p:sp>
        <p:nvSpPr>
          <p:cNvPr id="286" name="Rectangle 2"/>
          <p:cNvSpPr/>
          <p:nvPr/>
        </p:nvSpPr>
        <p:spPr>
          <a:xfrm>
            <a:off x="11420640" y="323280"/>
            <a:ext cx="433800" cy="189000"/>
          </a:xfrm>
          <a:prstGeom prst="rect">
            <a:avLst/>
          </a:prstGeom>
          <a:noFill/>
          <a:ln w="41275">
            <a:solidFill>
              <a:srgbClr val="00b050"/>
            </a:solidFill>
          </a:ln>
        </p:spPr>
        <p:style>
          <a:lnRef idx="2">
            <a:schemeClr val="accent1">
              <a:shade val="50000"/>
            </a:schemeClr>
          </a:lnRef>
          <a:fillRef idx="1">
            <a:schemeClr val="accent1"/>
          </a:fillRef>
          <a:effectRef idx="0">
            <a:schemeClr val="accent1"/>
          </a:effectRef>
          <a:fontRef idx="minor"/>
        </p:style>
      </p:sp>
      <p:sp>
        <p:nvSpPr>
          <p:cNvPr id="287" name="Rectangle 11"/>
          <p:cNvSpPr/>
          <p:nvPr/>
        </p:nvSpPr>
        <p:spPr>
          <a:xfrm>
            <a:off x="11411640" y="3957840"/>
            <a:ext cx="433800" cy="189000"/>
          </a:xfrm>
          <a:prstGeom prst="rect">
            <a:avLst/>
          </a:prstGeom>
          <a:noFill/>
          <a:ln w="41275">
            <a:solidFill>
              <a:srgbClr val="00b050"/>
            </a:solidFill>
          </a:ln>
        </p:spPr>
        <p:style>
          <a:lnRef idx="2">
            <a:schemeClr val="accent1">
              <a:shade val="50000"/>
            </a:schemeClr>
          </a:lnRef>
          <a:fillRef idx="1">
            <a:schemeClr val="accent1"/>
          </a:fillRef>
          <a:effectRef idx="0">
            <a:schemeClr val="accent1"/>
          </a:effectRef>
          <a:fontRef idx="minor"/>
        </p:style>
      </p:sp>
      <p:sp>
        <p:nvSpPr>
          <p:cNvPr id="288" name="Slide Number Placeholder 5"/>
          <p:cNvSpPr txBox="1"/>
          <p:nvPr/>
        </p:nvSpPr>
        <p:spPr>
          <a:xfrm>
            <a:off x="6418080" y="6340320"/>
            <a:ext cx="548640" cy="364680"/>
          </a:xfrm>
          <a:prstGeom prst="rect">
            <a:avLst/>
          </a:prstGeom>
          <a:noFill/>
          <a:ln w="0">
            <a:noFill/>
          </a:ln>
        </p:spPr>
        <p:txBody>
          <a:bodyPr anchor="ctr">
            <a:noAutofit/>
          </a:bodyPr>
          <a:p>
            <a:pPr algn="r">
              <a:lnSpc>
                <a:spcPct val="100000"/>
              </a:lnSpc>
            </a:pPr>
            <a:fld id="{8D06C5A8-B002-40D8-B971-63F838BF6A61}" type="slidenum">
              <a:rPr b="0" lang="en-CA" sz="1200" spc="-1" strike="noStrike">
                <a:solidFill>
                  <a:srgbClr val="8b8b8b"/>
                </a:solidFill>
                <a:latin typeface="Calibri"/>
              </a:rPr>
              <a:t>&lt;number&gt;</a:t>
            </a:fld>
            <a:endParaRPr b="0" lang="en-CA" sz="1200" spc="-1" strike="noStrike">
              <a:latin typeface="Times New Roman"/>
            </a:endParaRPr>
          </a:p>
        </p:txBody>
      </p:sp>
      <p:sp>
        <p:nvSpPr>
          <p:cNvPr id="289" name="Straight Arrow Connector 6"/>
          <p:cNvSpPr/>
          <p:nvPr/>
        </p:nvSpPr>
        <p:spPr>
          <a:xfrm flipH="1">
            <a:off x="9637560" y="3153960"/>
            <a:ext cx="4680" cy="522720"/>
          </a:xfrm>
          <a:custGeom>
            <a:avLst/>
            <a:gdLst/>
            <a:ahLst/>
            <a:rect l="l" t="t" r="r" b="b"/>
            <a:pathLst>
              <a:path w="21600" h="21600">
                <a:moveTo>
                  <a:pt x="0" y="0"/>
                </a:moveTo>
                <a:lnTo>
                  <a:pt x="21600" y="21600"/>
                </a:lnTo>
              </a:path>
            </a:pathLst>
          </a:custGeom>
          <a:noFill/>
          <a:ln w="34925">
            <a:solidFill>
              <a:srgbClr val="4472c4"/>
            </a:solidFill>
            <a:tailEnd len="med" type="triangle" w="med"/>
          </a:ln>
        </p:spPr>
        <p:style>
          <a:lnRef idx="1">
            <a:schemeClr val="accent1"/>
          </a:lnRef>
          <a:fillRef idx="0">
            <a:schemeClr val="accent1"/>
          </a:fillRef>
          <a:effectRef idx="0">
            <a:schemeClr val="accent1"/>
          </a:effectRef>
          <a:fontRef idx="minor"/>
        </p:style>
      </p:sp>
      <p:sp>
        <p:nvSpPr>
          <p:cNvPr id="290" name="Straight Arrow Connector 17"/>
          <p:cNvSpPr/>
          <p:nvPr/>
        </p:nvSpPr>
        <p:spPr>
          <a:xfrm flipH="1">
            <a:off x="6201360" y="6075360"/>
            <a:ext cx="939960" cy="4680"/>
          </a:xfrm>
          <a:custGeom>
            <a:avLst/>
            <a:gdLst/>
            <a:ahLst/>
            <a:rect l="l" t="t" r="r" b="b"/>
            <a:pathLst>
              <a:path w="21600" h="21600">
                <a:moveTo>
                  <a:pt x="0" y="0"/>
                </a:moveTo>
                <a:lnTo>
                  <a:pt x="21600" y="21600"/>
                </a:lnTo>
              </a:path>
            </a:pathLst>
          </a:custGeom>
          <a:noFill/>
          <a:ln w="34925">
            <a:solidFill>
              <a:srgbClr val="4472c4"/>
            </a:solidFill>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Title 1"/>
          <p:cNvSpPr txBox="1"/>
          <p:nvPr/>
        </p:nvSpPr>
        <p:spPr>
          <a:xfrm>
            <a:off x="0" y="0"/>
            <a:ext cx="10515240" cy="774720"/>
          </a:xfrm>
          <a:prstGeom prst="rect">
            <a:avLst/>
          </a:prstGeom>
          <a:noFill/>
          <a:ln w="0">
            <a:noFill/>
          </a:ln>
        </p:spPr>
        <p:txBody>
          <a:bodyPr anchor="ctr">
            <a:normAutofit/>
          </a:bodyPr>
          <a:p>
            <a:pPr algn="just">
              <a:lnSpc>
                <a:spcPct val="90000"/>
              </a:lnSpc>
            </a:pPr>
            <a:r>
              <a:rPr b="1" lang="en-CA" sz="3200" spc="-1" strike="noStrike" u="sng">
                <a:solidFill>
                  <a:srgbClr val="000000"/>
                </a:solidFill>
                <a:uFillTx/>
                <a:latin typeface="Calibri Light"/>
              </a:rPr>
              <a:t>LiDAR data processing</a:t>
            </a:r>
            <a:endParaRPr b="0" lang="en-US" sz="3200" spc="-1" strike="noStrike">
              <a:solidFill>
                <a:srgbClr val="000000"/>
              </a:solidFill>
              <a:latin typeface="Calibri"/>
            </a:endParaRPr>
          </a:p>
        </p:txBody>
      </p:sp>
      <p:sp>
        <p:nvSpPr>
          <p:cNvPr id="292" name="Content Placeholder 2"/>
          <p:cNvSpPr/>
          <p:nvPr/>
        </p:nvSpPr>
        <p:spPr>
          <a:xfrm>
            <a:off x="362880" y="775080"/>
            <a:ext cx="7202520" cy="472680"/>
          </a:xfrm>
          <a:prstGeom prst="rect">
            <a:avLst/>
          </a:prstGeom>
          <a:noFill/>
          <a:ln w="0">
            <a:noFill/>
          </a:ln>
        </p:spPr>
        <p:style>
          <a:lnRef idx="0"/>
          <a:fillRef idx="0"/>
          <a:effectRef idx="0"/>
          <a:fontRef idx="minor"/>
        </p:style>
        <p:txBody>
          <a:bodyPr>
            <a:normAutofit fontScale="45000"/>
          </a:bodyPr>
          <a:p>
            <a:pPr marL="228600" indent="-228240" algn="just">
              <a:lnSpc>
                <a:spcPct val="90000"/>
              </a:lnSpc>
              <a:spcBef>
                <a:spcPts val="1001"/>
              </a:spcBef>
              <a:buClr>
                <a:srgbClr val="000000"/>
              </a:buClr>
              <a:buFont typeface="Arial"/>
              <a:buChar char="•"/>
            </a:pPr>
            <a:r>
              <a:rPr b="0" lang="en-CA" sz="2400" spc="-1" strike="noStrike">
                <a:solidFill>
                  <a:srgbClr val="000000"/>
                </a:solidFill>
                <a:latin typeface="Calibri"/>
              </a:rPr>
              <a:t>Step 3: Import calculated trajectories of this project;</a:t>
            </a:r>
            <a:endParaRPr b="0" lang="en-CA" sz="2400" spc="-1" strike="noStrike">
              <a:latin typeface="Arial"/>
            </a:endParaRPr>
          </a:p>
        </p:txBody>
      </p:sp>
      <p:pic>
        <p:nvPicPr>
          <p:cNvPr id="293" name="Picture 17" descr=""/>
          <p:cNvPicPr/>
          <p:nvPr/>
        </p:nvPicPr>
        <p:blipFill>
          <a:blip r:embed="rId1"/>
          <a:stretch/>
        </p:blipFill>
        <p:spPr>
          <a:xfrm>
            <a:off x="159840" y="1215000"/>
            <a:ext cx="4752720" cy="3695400"/>
          </a:xfrm>
          <a:prstGeom prst="rect">
            <a:avLst/>
          </a:prstGeom>
          <a:ln w="0">
            <a:noFill/>
          </a:ln>
        </p:spPr>
      </p:pic>
      <p:pic>
        <p:nvPicPr>
          <p:cNvPr id="294" name="Picture 12" descr=""/>
          <p:cNvPicPr/>
          <p:nvPr/>
        </p:nvPicPr>
        <p:blipFill>
          <a:blip r:embed="rId2"/>
          <a:stretch/>
        </p:blipFill>
        <p:spPr>
          <a:xfrm>
            <a:off x="7203960" y="1154880"/>
            <a:ext cx="4752720" cy="3695400"/>
          </a:xfrm>
          <a:prstGeom prst="rect">
            <a:avLst/>
          </a:prstGeom>
          <a:ln w="0">
            <a:noFill/>
          </a:ln>
        </p:spPr>
      </p:pic>
      <p:pic>
        <p:nvPicPr>
          <p:cNvPr id="295" name="Picture 18" descr=""/>
          <p:cNvPicPr/>
          <p:nvPr/>
        </p:nvPicPr>
        <p:blipFill>
          <a:blip r:embed="rId3"/>
          <a:stretch/>
        </p:blipFill>
        <p:spPr>
          <a:xfrm>
            <a:off x="7274520" y="5230080"/>
            <a:ext cx="4809600" cy="1371240"/>
          </a:xfrm>
          <a:prstGeom prst="rect">
            <a:avLst/>
          </a:prstGeom>
          <a:ln w="0">
            <a:noFill/>
          </a:ln>
        </p:spPr>
      </p:pic>
      <p:pic>
        <p:nvPicPr>
          <p:cNvPr id="296" name="Picture 19" descr=""/>
          <p:cNvPicPr/>
          <p:nvPr/>
        </p:nvPicPr>
        <p:blipFill>
          <a:blip r:embed="rId4"/>
          <a:stretch/>
        </p:blipFill>
        <p:spPr>
          <a:xfrm>
            <a:off x="2721600" y="5113800"/>
            <a:ext cx="3804480" cy="1144800"/>
          </a:xfrm>
          <a:prstGeom prst="rect">
            <a:avLst/>
          </a:prstGeom>
          <a:ln w="0">
            <a:noFill/>
          </a:ln>
        </p:spPr>
      </p:pic>
      <p:sp>
        <p:nvSpPr>
          <p:cNvPr id="297" name="Rectangle 2"/>
          <p:cNvSpPr/>
          <p:nvPr/>
        </p:nvSpPr>
        <p:spPr>
          <a:xfrm>
            <a:off x="2836800" y="4511160"/>
            <a:ext cx="978840" cy="33228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p:style>
      </p:sp>
      <p:sp>
        <p:nvSpPr>
          <p:cNvPr id="298" name="Rectangle 8"/>
          <p:cNvSpPr/>
          <p:nvPr/>
        </p:nvSpPr>
        <p:spPr>
          <a:xfrm>
            <a:off x="9867960" y="4416120"/>
            <a:ext cx="978840" cy="33228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p:style>
      </p:sp>
      <p:sp>
        <p:nvSpPr>
          <p:cNvPr id="299" name="Rectangle 9"/>
          <p:cNvSpPr/>
          <p:nvPr/>
        </p:nvSpPr>
        <p:spPr>
          <a:xfrm>
            <a:off x="3577680" y="5831640"/>
            <a:ext cx="1394280" cy="28332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p:style>
      </p:sp>
      <p:sp>
        <p:nvSpPr>
          <p:cNvPr id="300" name="Rectangle 10"/>
          <p:cNvSpPr/>
          <p:nvPr/>
        </p:nvSpPr>
        <p:spPr>
          <a:xfrm>
            <a:off x="9264240" y="6113160"/>
            <a:ext cx="830880" cy="33228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p:style>
      </p:sp>
      <p:sp>
        <p:nvSpPr>
          <p:cNvPr id="301" name="Rectangle 11"/>
          <p:cNvSpPr/>
          <p:nvPr/>
        </p:nvSpPr>
        <p:spPr>
          <a:xfrm>
            <a:off x="4471560" y="1498680"/>
            <a:ext cx="433800" cy="189000"/>
          </a:xfrm>
          <a:prstGeom prst="rect">
            <a:avLst/>
          </a:prstGeom>
          <a:noFill/>
          <a:ln w="41275">
            <a:solidFill>
              <a:srgbClr val="00b050"/>
            </a:solidFill>
          </a:ln>
        </p:spPr>
        <p:style>
          <a:lnRef idx="2">
            <a:schemeClr val="accent1">
              <a:shade val="50000"/>
            </a:schemeClr>
          </a:lnRef>
          <a:fillRef idx="1">
            <a:schemeClr val="accent1"/>
          </a:fillRef>
          <a:effectRef idx="0">
            <a:schemeClr val="accent1"/>
          </a:effectRef>
          <a:fontRef idx="minor"/>
        </p:style>
      </p:sp>
      <p:sp>
        <p:nvSpPr>
          <p:cNvPr id="302" name="Rectangle 13"/>
          <p:cNvSpPr/>
          <p:nvPr/>
        </p:nvSpPr>
        <p:spPr>
          <a:xfrm>
            <a:off x="11475000" y="1455120"/>
            <a:ext cx="433800" cy="189000"/>
          </a:xfrm>
          <a:prstGeom prst="rect">
            <a:avLst/>
          </a:prstGeom>
          <a:noFill/>
          <a:ln w="41275">
            <a:solidFill>
              <a:srgbClr val="00b050"/>
            </a:solidFill>
          </a:ln>
        </p:spPr>
        <p:style>
          <a:lnRef idx="2">
            <a:schemeClr val="accent1">
              <a:shade val="50000"/>
            </a:schemeClr>
          </a:lnRef>
          <a:fillRef idx="1">
            <a:schemeClr val="accent1"/>
          </a:fillRef>
          <a:effectRef idx="0">
            <a:schemeClr val="accent1"/>
          </a:effectRef>
          <a:fontRef idx="minor"/>
        </p:style>
      </p:sp>
      <p:sp>
        <p:nvSpPr>
          <p:cNvPr id="303" name="Straight Arrow Connector 4"/>
          <p:cNvSpPr/>
          <p:nvPr/>
        </p:nvSpPr>
        <p:spPr>
          <a:xfrm flipV="1">
            <a:off x="4942440" y="4805640"/>
            <a:ext cx="2231280" cy="360"/>
          </a:xfrm>
          <a:custGeom>
            <a:avLst/>
            <a:gdLst/>
            <a:ahLst/>
            <a:rect l="l" t="t" r="r" b="b"/>
            <a:pathLst>
              <a:path w="21600" h="21600">
                <a:moveTo>
                  <a:pt x="0" y="0"/>
                </a:moveTo>
                <a:lnTo>
                  <a:pt x="21600" y="21600"/>
                </a:lnTo>
              </a:path>
            </a:pathLst>
          </a:custGeom>
          <a:noFill/>
          <a:ln w="60325">
            <a:solidFill>
              <a:srgbClr val="4472c4"/>
            </a:solidFill>
            <a:tailEnd len="med" type="triangle" w="med"/>
          </a:ln>
        </p:spPr>
        <p:style>
          <a:lnRef idx="1">
            <a:schemeClr val="accent1"/>
          </a:lnRef>
          <a:fillRef idx="0">
            <a:schemeClr val="accent1"/>
          </a:fillRef>
          <a:effectRef idx="0">
            <a:schemeClr val="accent1"/>
          </a:effectRef>
          <a:fontRef idx="minor"/>
        </p:style>
      </p:sp>
      <p:sp>
        <p:nvSpPr>
          <p:cNvPr id="304" name="Straight Arrow Connector 15"/>
          <p:cNvSpPr/>
          <p:nvPr/>
        </p:nvSpPr>
        <p:spPr>
          <a:xfrm>
            <a:off x="9999000" y="4890240"/>
            <a:ext cx="2880" cy="299880"/>
          </a:xfrm>
          <a:custGeom>
            <a:avLst/>
            <a:gdLst/>
            <a:ahLst/>
            <a:rect l="l" t="t" r="r" b="b"/>
            <a:pathLst>
              <a:path w="21600" h="21600">
                <a:moveTo>
                  <a:pt x="0" y="0"/>
                </a:moveTo>
                <a:lnTo>
                  <a:pt x="21600" y="21600"/>
                </a:lnTo>
              </a:path>
            </a:pathLst>
          </a:custGeom>
          <a:noFill/>
          <a:ln w="60325">
            <a:solidFill>
              <a:srgbClr val="4472c4"/>
            </a:solidFill>
            <a:tailEnd len="med" type="triangle" w="med"/>
          </a:ln>
        </p:spPr>
        <p:style>
          <a:lnRef idx="1">
            <a:schemeClr val="accent1"/>
          </a:lnRef>
          <a:fillRef idx="0">
            <a:schemeClr val="accent1"/>
          </a:fillRef>
          <a:effectRef idx="0">
            <a:schemeClr val="accent1"/>
          </a:effectRef>
          <a:fontRef idx="minor"/>
        </p:style>
      </p:sp>
      <p:sp>
        <p:nvSpPr>
          <p:cNvPr id="305" name="Straight Arrow Connector 20"/>
          <p:cNvSpPr/>
          <p:nvPr/>
        </p:nvSpPr>
        <p:spPr>
          <a:xfrm flipH="1" flipV="1">
            <a:off x="6597000" y="5945760"/>
            <a:ext cx="606960" cy="9000"/>
          </a:xfrm>
          <a:custGeom>
            <a:avLst/>
            <a:gdLst/>
            <a:ahLst/>
            <a:rect l="l" t="t" r="r" b="b"/>
            <a:pathLst>
              <a:path w="21600" h="21600">
                <a:moveTo>
                  <a:pt x="0" y="0"/>
                </a:moveTo>
                <a:lnTo>
                  <a:pt x="21600" y="21600"/>
                </a:lnTo>
              </a:path>
            </a:pathLst>
          </a:custGeom>
          <a:noFill/>
          <a:ln w="60325">
            <a:solidFill>
              <a:srgbClr val="4472c4"/>
            </a:solidFill>
            <a:tailEnd len="med" type="triangle" w="med"/>
          </a:ln>
        </p:spPr>
        <p:style>
          <a:lnRef idx="1">
            <a:schemeClr val="accent1"/>
          </a:lnRef>
          <a:fillRef idx="0">
            <a:schemeClr val="accent1"/>
          </a:fillRef>
          <a:effectRef idx="0">
            <a:schemeClr val="accent1"/>
          </a:effectRef>
          <a:fontRef idx="minor"/>
        </p:style>
      </p:sp>
      <p:sp>
        <p:nvSpPr>
          <p:cNvPr id="306" name="TextBox 25"/>
          <p:cNvSpPr/>
          <p:nvPr/>
        </p:nvSpPr>
        <p:spPr>
          <a:xfrm>
            <a:off x="4972320" y="1175400"/>
            <a:ext cx="2224440" cy="22842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Determine UTC time of the flight. If over midnight then dates will change in middle for processing for long flights (fortress)</a:t>
            </a:r>
            <a:endParaRPr b="0" lang="en-CA" sz="1800" spc="-1" strike="noStrike">
              <a:latin typeface="Arial"/>
            </a:endParaRPr>
          </a:p>
        </p:txBody>
      </p:sp>
      <p:sp>
        <p:nvSpPr>
          <p:cNvPr id="307" name="Slide Number Placeholder 5"/>
          <p:cNvSpPr txBox="1"/>
          <p:nvPr/>
        </p:nvSpPr>
        <p:spPr>
          <a:xfrm>
            <a:off x="6255360" y="6328080"/>
            <a:ext cx="436320" cy="364680"/>
          </a:xfrm>
          <a:prstGeom prst="rect">
            <a:avLst/>
          </a:prstGeom>
          <a:noFill/>
          <a:ln w="0">
            <a:noFill/>
          </a:ln>
        </p:spPr>
        <p:txBody>
          <a:bodyPr anchor="ctr">
            <a:noAutofit/>
          </a:bodyPr>
          <a:p>
            <a:pPr algn="r">
              <a:lnSpc>
                <a:spcPct val="100000"/>
              </a:lnSpc>
            </a:pPr>
            <a:fld id="{8C9786E2-7E70-4FEB-BF92-A5230F5ADD61}" type="slidenum">
              <a:rPr b="0" lang="en-CA" sz="1200" spc="-1" strike="noStrike">
                <a:solidFill>
                  <a:srgbClr val="8b8b8b"/>
                </a:solidFill>
                <a:latin typeface="Calibri"/>
              </a:rPr>
              <a:t>&lt;number&gt;</a:t>
            </a:fld>
            <a:endParaRPr b="0" lang="en-CA" sz="1200" spc="-1" strike="noStrike">
              <a:latin typeface="Times New Roman"/>
            </a:endParaRPr>
          </a:p>
        </p:txBody>
      </p:sp>
      <p:sp>
        <p:nvSpPr>
          <p:cNvPr id="308" name="TextBox 7"/>
          <p:cNvSpPr/>
          <p:nvPr/>
        </p:nvSpPr>
        <p:spPr>
          <a:xfrm>
            <a:off x="5400000" y="3133080"/>
            <a:ext cx="1132560" cy="27680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100" spc="-1" strike="noStrike">
                <a:solidFill>
                  <a:srgbClr val="000000"/>
                </a:solidFill>
                <a:latin typeface="Calibri"/>
              </a:rPr>
              <a:t>GPS week Seconds </a:t>
            </a:r>
            <a:endParaRPr b="0" lang="en-CA" sz="1100" spc="-1" strike="noStrike">
              <a:latin typeface="Arial"/>
            </a:endParaRPr>
          </a:p>
          <a:p>
            <a:pPr algn="ctr">
              <a:lnSpc>
                <a:spcPct val="100000"/>
              </a:lnSpc>
            </a:pPr>
            <a:r>
              <a:rPr b="0" lang="en-US" sz="1100" spc="-1" strike="noStrike">
                <a:solidFill>
                  <a:srgbClr val="000000"/>
                </a:solidFill>
                <a:latin typeface="Calibri"/>
              </a:rPr>
              <a:t>Day 1 – 86,400</a:t>
            </a:r>
            <a:endParaRPr b="0" lang="en-CA" sz="1100" spc="-1" strike="noStrike">
              <a:latin typeface="Arial"/>
            </a:endParaRPr>
          </a:p>
          <a:p>
            <a:pPr algn="ctr">
              <a:lnSpc>
                <a:spcPct val="100000"/>
              </a:lnSpc>
            </a:pPr>
            <a:r>
              <a:rPr b="0" lang="en-US" sz="1100" spc="-1" strike="noStrike">
                <a:solidFill>
                  <a:srgbClr val="000000"/>
                </a:solidFill>
                <a:latin typeface="Calibri"/>
              </a:rPr>
              <a:t>Day2 – 172,800</a:t>
            </a:r>
            <a:endParaRPr b="0" lang="en-CA" sz="1100" spc="-1" strike="noStrike">
              <a:latin typeface="Arial"/>
            </a:endParaRPr>
          </a:p>
          <a:p>
            <a:pPr algn="ctr">
              <a:lnSpc>
                <a:spcPct val="100000"/>
              </a:lnSpc>
            </a:pPr>
            <a:r>
              <a:rPr b="0" lang="en-US" sz="1100" spc="-1" strike="noStrike">
                <a:solidFill>
                  <a:srgbClr val="000000"/>
                </a:solidFill>
                <a:latin typeface="Calibri"/>
              </a:rPr>
              <a:t>Day3 – 259,200</a:t>
            </a:r>
            <a:endParaRPr b="0" lang="en-CA" sz="1100" spc="-1" strike="noStrike">
              <a:latin typeface="Arial"/>
            </a:endParaRPr>
          </a:p>
          <a:p>
            <a:pPr algn="ctr">
              <a:lnSpc>
                <a:spcPct val="100000"/>
              </a:lnSpc>
            </a:pPr>
            <a:r>
              <a:rPr b="0" lang="en-US" sz="1100" spc="-1" strike="noStrike">
                <a:solidFill>
                  <a:srgbClr val="000000"/>
                </a:solidFill>
                <a:latin typeface="Calibri"/>
              </a:rPr>
              <a:t>Day4 – 345,600</a:t>
            </a:r>
            <a:endParaRPr b="0" lang="en-CA" sz="1100" spc="-1" strike="noStrike">
              <a:latin typeface="Arial"/>
            </a:endParaRPr>
          </a:p>
          <a:p>
            <a:pPr algn="ctr">
              <a:lnSpc>
                <a:spcPct val="100000"/>
              </a:lnSpc>
            </a:pPr>
            <a:r>
              <a:rPr b="0" lang="en-US" sz="1100" spc="-1" strike="noStrike">
                <a:solidFill>
                  <a:srgbClr val="000000"/>
                </a:solidFill>
                <a:latin typeface="Calibri"/>
              </a:rPr>
              <a:t>Day5 – 432,000</a:t>
            </a:r>
            <a:endParaRPr b="0" lang="en-CA" sz="1100" spc="-1" strike="noStrike">
              <a:latin typeface="Arial"/>
            </a:endParaRPr>
          </a:p>
          <a:p>
            <a:pPr algn="ctr">
              <a:lnSpc>
                <a:spcPct val="100000"/>
              </a:lnSpc>
            </a:pPr>
            <a:r>
              <a:rPr b="0" lang="en-US" sz="1100" spc="-1" strike="noStrike">
                <a:solidFill>
                  <a:srgbClr val="000000"/>
                </a:solidFill>
                <a:latin typeface="Calibri"/>
              </a:rPr>
              <a:t>Day6 – 518,000</a:t>
            </a:r>
            <a:endParaRPr b="0" lang="en-CA" sz="1100" spc="-1" strike="noStrike">
              <a:latin typeface="Arial"/>
            </a:endParaRPr>
          </a:p>
          <a:p>
            <a:pPr algn="ctr">
              <a:lnSpc>
                <a:spcPct val="100000"/>
              </a:lnSpc>
            </a:pPr>
            <a:r>
              <a:rPr b="0" lang="en-US" sz="1100" spc="-1" strike="noStrike">
                <a:solidFill>
                  <a:srgbClr val="000000"/>
                </a:solidFill>
                <a:latin typeface="Calibri"/>
              </a:rPr>
              <a:t>Day7 – 604,800</a:t>
            </a:r>
            <a:endParaRPr b="0" lang="en-CA" sz="1100" spc="-1" strike="noStrike">
              <a:latin typeface="Arial"/>
            </a:endParaRPr>
          </a:p>
        </p:txBody>
      </p:sp>
      <p:sp>
        <p:nvSpPr>
          <p:cNvPr id="309" name="Rectangle 21"/>
          <p:cNvSpPr/>
          <p:nvPr/>
        </p:nvSpPr>
        <p:spPr>
          <a:xfrm>
            <a:off x="3748680" y="2647800"/>
            <a:ext cx="1010880" cy="42912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p:style>
      </p:sp>
      <p:sp>
        <p:nvSpPr>
          <p:cNvPr id="310" name="TextBox 6"/>
          <p:cNvSpPr/>
          <p:nvPr/>
        </p:nvSpPr>
        <p:spPr>
          <a:xfrm>
            <a:off x="195480" y="4998240"/>
            <a:ext cx="2455200" cy="2766600"/>
          </a:xfrm>
          <a:prstGeom prst="rect">
            <a:avLst/>
          </a:prstGeom>
          <a:solidFill>
            <a:srgbClr val="ffff00"/>
          </a:solidFill>
          <a:ln w="66675">
            <a:solidFill>
              <a:srgbClr val="ff0000"/>
            </a:solidFill>
            <a:round/>
          </a:ln>
        </p:spPr>
        <p:style>
          <a:lnRef idx="0"/>
          <a:fillRef idx="0"/>
          <a:effectRef idx="0"/>
          <a:fontRef idx="minor"/>
        </p:style>
        <p:txBody>
          <a:bodyPr lIns="90000" rIns="90000" tIns="45000" bIns="45000">
            <a:spAutoFit/>
          </a:bodyPr>
          <a:p>
            <a:pPr>
              <a:lnSpc>
                <a:spcPct val="100000"/>
              </a:lnSpc>
            </a:pPr>
            <a:r>
              <a:rPr b="1" lang="en-US" sz="1600" spc="-1" strike="noStrike">
                <a:solidFill>
                  <a:srgbClr val="000000"/>
                </a:solidFill>
                <a:latin typeface="Calibri"/>
              </a:rPr>
              <a:t>IF POSPAC BATCH processing was used for SBETS choose </a:t>
            </a:r>
            <a:r>
              <a:rPr b="1" lang="en-US" sz="1600" spc="-1" strike="noStrike" u="sng">
                <a:solidFill>
                  <a:srgbClr val="000000"/>
                </a:solidFill>
                <a:uFillTx/>
                <a:latin typeface="Calibri"/>
              </a:rPr>
              <a:t>NO</a:t>
            </a:r>
            <a:r>
              <a:rPr b="1" lang="en-US" sz="1600" spc="-1" strike="noStrike">
                <a:solidFill>
                  <a:srgbClr val="000000"/>
                </a:solidFill>
                <a:latin typeface="Calibri"/>
              </a:rPr>
              <a:t> to give unique name to SBET.</a:t>
            </a:r>
            <a:endParaRPr b="0" lang="en-CA" sz="1600" spc="-1" strike="noStrike">
              <a:latin typeface="Arial"/>
            </a:endParaRPr>
          </a:p>
          <a:p>
            <a:pPr>
              <a:lnSpc>
                <a:spcPct val="100000"/>
              </a:lnSpc>
            </a:pPr>
            <a:r>
              <a:rPr b="1" lang="en-US" sz="1600" spc="-1" strike="noStrike">
                <a:solidFill>
                  <a:srgbClr val="000000"/>
                </a:solidFill>
                <a:latin typeface="Calibri"/>
              </a:rPr>
              <a:t>**All SBETS from PP BATCH processing are named SBET_mission1**</a:t>
            </a:r>
            <a:endParaRPr b="0" lang="en-CA" sz="16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11" name="Group 15"/>
          <p:cNvGrpSpPr/>
          <p:nvPr/>
        </p:nvGrpSpPr>
        <p:grpSpPr>
          <a:xfrm>
            <a:off x="8213400" y="3937680"/>
            <a:ext cx="3210120" cy="2788920"/>
            <a:chOff x="8213400" y="3937680"/>
            <a:chExt cx="3210120" cy="2788920"/>
          </a:xfrm>
        </p:grpSpPr>
        <p:pic>
          <p:nvPicPr>
            <p:cNvPr id="312" name="Picture 6" descr=""/>
            <p:cNvPicPr/>
            <p:nvPr/>
          </p:nvPicPr>
          <p:blipFill>
            <a:blip r:embed="rId1"/>
            <a:stretch/>
          </p:blipFill>
          <p:spPr>
            <a:xfrm>
              <a:off x="8213400" y="3937680"/>
              <a:ext cx="3210120" cy="2788920"/>
            </a:xfrm>
            <a:prstGeom prst="rect">
              <a:avLst/>
            </a:prstGeom>
            <a:ln w="0">
              <a:noFill/>
            </a:ln>
          </p:spPr>
        </p:pic>
        <p:sp>
          <p:nvSpPr>
            <p:cNvPr id="313" name="Rectangle 9"/>
            <p:cNvSpPr/>
            <p:nvPr/>
          </p:nvSpPr>
          <p:spPr>
            <a:xfrm>
              <a:off x="8979840" y="5960160"/>
              <a:ext cx="753480" cy="21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p:style>
        </p:sp>
        <p:sp>
          <p:nvSpPr>
            <p:cNvPr id="314" name="Rectangle 11"/>
            <p:cNvSpPr/>
            <p:nvPr/>
          </p:nvSpPr>
          <p:spPr>
            <a:xfrm>
              <a:off x="9733680" y="5959800"/>
              <a:ext cx="686520" cy="21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p:style>
        </p:sp>
        <p:sp>
          <p:nvSpPr>
            <p:cNvPr id="315" name="Oval 13"/>
            <p:cNvSpPr/>
            <p:nvPr/>
          </p:nvSpPr>
          <p:spPr>
            <a:xfrm>
              <a:off x="8489160" y="4577760"/>
              <a:ext cx="185400" cy="219600"/>
            </a:xfrm>
            <a:prstGeom prst="ellipse">
              <a:avLst/>
            </a:prstGeom>
            <a:noFill/>
            <a:ln w="34925">
              <a:solidFill>
                <a:srgbClr val="ffc000"/>
              </a:solidFill>
            </a:ln>
          </p:spPr>
          <p:style>
            <a:lnRef idx="2">
              <a:schemeClr val="accent1">
                <a:shade val="50000"/>
              </a:schemeClr>
            </a:lnRef>
            <a:fillRef idx="1">
              <a:schemeClr val="accent1"/>
            </a:fillRef>
            <a:effectRef idx="0">
              <a:schemeClr val="accent1"/>
            </a:effectRef>
            <a:fontRef idx="minor"/>
          </p:style>
        </p:sp>
      </p:grpSp>
      <p:sp>
        <p:nvSpPr>
          <p:cNvPr id="316" name="Title 1"/>
          <p:cNvSpPr/>
          <p:nvPr/>
        </p:nvSpPr>
        <p:spPr>
          <a:xfrm>
            <a:off x="119520" y="151200"/>
            <a:ext cx="10515240" cy="617040"/>
          </a:xfrm>
          <a:prstGeom prst="rect">
            <a:avLst/>
          </a:prstGeom>
          <a:noFill/>
          <a:ln w="0">
            <a:noFill/>
          </a:ln>
        </p:spPr>
        <p:style>
          <a:lnRef idx="0"/>
          <a:fillRef idx="0"/>
          <a:effectRef idx="0"/>
          <a:fontRef idx="minor"/>
        </p:style>
        <p:txBody>
          <a:bodyPr lIns="90000" rIns="90000" tIns="45000" bIns="45000">
            <a:normAutofit/>
          </a:bodyPr>
          <a:p>
            <a:pPr>
              <a:lnSpc>
                <a:spcPct val="90000"/>
              </a:lnSpc>
            </a:pPr>
            <a:r>
              <a:rPr b="1" lang="en-CA" sz="3200" spc="-1" strike="noStrike" u="sng">
                <a:solidFill>
                  <a:srgbClr val="000000"/>
                </a:solidFill>
                <a:uFillTx/>
                <a:latin typeface="Calibri Light"/>
              </a:rPr>
              <a:t>LiDAR data processing</a:t>
            </a:r>
            <a:endParaRPr b="0" lang="en-CA" sz="3200" spc="-1" strike="noStrike">
              <a:latin typeface="Arial"/>
            </a:endParaRPr>
          </a:p>
        </p:txBody>
      </p:sp>
      <p:graphicFrame>
        <p:nvGraphicFramePr>
          <p:cNvPr id="317" name="TextBox 7"/>
          <p:cNvGraphicFramePr/>
          <p:nvPr/>
        </p:nvGraphicFramePr>
        <p:xfrm>
          <a:off x="85680" y="675720"/>
          <a:ext cx="11099160" cy="0"/>
        </p:xfrm>
        <a:graphic>
          <a:graphicData uri="http://schemas.openxmlformats.org/drawingml/2006/table">
            <a:tbl>
              <a:tblPr/>
              <a:tblGrid>
                <a:gridCol w="5549760"/>
                <a:gridCol w="5549760"/>
              </a:tblGrid>
              <a:tr h="0">
                <a:tc>
                  <a:txBody>
                    <a:bodyPr>
                      <a:noAutofit/>
                    </a:bodyPr>
                    <a:p>
                      <a:pPr marL="343080" indent="-342720">
                        <a:lnSpc>
                          <a:spcPct val="100000"/>
                        </a:lnSpc>
                        <a:buClr>
                          <a:srgbClr val="000000"/>
                        </a:buClr>
                        <a:buFont typeface="Calibri Light"/>
                        <a:buAutoNum type="alphaLcPeriod"/>
                      </a:pPr>
                      <a:r>
                        <a:rPr b="0" lang="en-US" sz="1400" spc="-1" strike="noStrike">
                          <a:solidFill>
                            <a:srgbClr val="000000"/>
                          </a:solidFill>
                          <a:latin typeface="Calibri"/>
                        </a:rPr>
                        <a:t>Highlight the Trajectory in left window list.</a:t>
                      </a:r>
                      <a:endParaRPr b="0" lang="en-CA" sz="1400" spc="-1" strike="noStrike">
                        <a:latin typeface="Arial"/>
                      </a:endParaRPr>
                    </a:p>
                    <a:p>
                      <a:pPr marL="343080" indent="-342720">
                        <a:lnSpc>
                          <a:spcPct val="100000"/>
                        </a:lnSpc>
                        <a:buClr>
                          <a:srgbClr val="000000"/>
                        </a:buClr>
                        <a:buFont typeface="Calibri Light"/>
                        <a:buAutoNum type="alphaLcPeriod"/>
                      </a:pPr>
                      <a:r>
                        <a:rPr b="0" lang="en-US" sz="1400" spc="-1" strike="noStrike">
                          <a:solidFill>
                            <a:srgbClr val="000000"/>
                          </a:solidFill>
                          <a:latin typeface="Calibri"/>
                        </a:rPr>
                        <a:t>Choose RXP Cutter from the </a:t>
                      </a:r>
                      <a:r>
                        <a:rPr b="0" lang="en-US" sz="1400" spc="-1" strike="noStrike" u="sng">
                          <a:solidFill>
                            <a:srgbClr val="000000"/>
                          </a:solidFill>
                          <a:uFillTx/>
                          <a:latin typeface="Calibri"/>
                        </a:rPr>
                        <a:t>Tools</a:t>
                      </a:r>
                      <a:r>
                        <a:rPr b="0" lang="en-US" sz="1400" spc="-1" strike="noStrike">
                          <a:solidFill>
                            <a:srgbClr val="000000"/>
                          </a:solidFill>
                          <a:latin typeface="Calibri"/>
                        </a:rPr>
                        <a:t> Menu </a:t>
                      </a:r>
                      <a:endParaRPr b="0" lang="en-CA" sz="1400" spc="-1" strike="noStrike">
                        <a:latin typeface="Arial"/>
                      </a:endParaRPr>
                    </a:p>
                    <a:p>
                      <a:pPr marL="343080" indent="-342720">
                        <a:lnSpc>
                          <a:spcPct val="100000"/>
                        </a:lnSpc>
                        <a:buClr>
                          <a:srgbClr val="000000"/>
                        </a:buClr>
                        <a:buFont typeface="Calibri Light"/>
                        <a:buAutoNum type="alphaLcPeriod"/>
                      </a:pPr>
                      <a:r>
                        <a:rPr b="0" lang="en-US" sz="1400" spc="-1" strike="noStrike">
                          <a:solidFill>
                            <a:srgbClr val="000000"/>
                          </a:solidFill>
                          <a:latin typeface="Calibri"/>
                        </a:rPr>
                        <a:t>Check the checkbox (create new traj) &lt;next&gt; (the traj will appear)</a:t>
                      </a:r>
                      <a:endParaRPr b="0" lang="en-CA" sz="1400" spc="-1" strike="noStrike">
                        <a:latin typeface="Arial"/>
                      </a:endParaRPr>
                    </a:p>
                    <a:p>
                      <a:pPr marL="343080" indent="-342720">
                        <a:lnSpc>
                          <a:spcPct val="100000"/>
                        </a:lnSpc>
                        <a:buClr>
                          <a:srgbClr val="000000"/>
                        </a:buClr>
                        <a:buFont typeface="Calibri Light"/>
                        <a:buAutoNum type="alphaLcPeriod"/>
                      </a:pPr>
                      <a:r>
                        <a:rPr b="0" lang="en-US" sz="1400" spc="-1" strike="noStrike">
                          <a:solidFill>
                            <a:srgbClr val="000000"/>
                          </a:solidFill>
                          <a:latin typeface="Calibri"/>
                        </a:rPr>
                        <a:t>Choose “new” from the next window (start and end time windows appear)</a:t>
                      </a:r>
                      <a:endParaRPr b="0" lang="en-CA" sz="1400" spc="-1" strike="noStrike">
                        <a:latin typeface="Arial"/>
                      </a:endParaRPr>
                    </a:p>
                    <a:p>
                      <a:pPr marL="343080" indent="-342720">
                        <a:lnSpc>
                          <a:spcPct val="100000"/>
                        </a:lnSpc>
                        <a:buClr>
                          <a:srgbClr val="000000"/>
                        </a:buClr>
                        <a:buFont typeface="Calibri Light"/>
                        <a:buAutoNum type="alphaLcPeriod"/>
                      </a:pPr>
                      <a:r>
                        <a:rPr b="0" lang="en-US" sz="1400" spc="-1" strike="noStrike">
                          <a:solidFill>
                            <a:srgbClr val="000000"/>
                          </a:solidFill>
                          <a:latin typeface="Calibri"/>
                        </a:rPr>
                        <a:t>Start and end times need to be added for each line of data</a:t>
                      </a:r>
                      <a:endParaRPr b="0" lang="en-CA" sz="1400" spc="-1" strike="noStrike">
                        <a:latin typeface="Arial"/>
                      </a:endParaRPr>
                    </a:p>
                    <a:p>
                      <a:pPr marL="343080" indent="-342720">
                        <a:lnSpc>
                          <a:spcPct val="100000"/>
                        </a:lnSpc>
                        <a:buClr>
                          <a:srgbClr val="000000"/>
                        </a:buClr>
                        <a:buFont typeface="Calibri Light"/>
                        <a:buAutoNum type="alphaLcPeriod"/>
                      </a:pPr>
                      <a:r>
                        <a:rPr b="0" lang="en-US" sz="1400" spc="-1" strike="noStrike">
                          <a:solidFill>
                            <a:srgbClr val="000000"/>
                          </a:solidFill>
                          <a:latin typeface="Calibri"/>
                        </a:rPr>
                        <a:t>Determine the start / end time for first line by placing polygon on traj.</a:t>
                      </a:r>
                      <a:endParaRPr b="0" lang="en-CA" sz="1400" spc="-1" strike="noStrike">
                        <a:latin typeface="Arial"/>
                      </a:endParaRPr>
                    </a:p>
                    <a:p>
                      <a:pPr>
                        <a:lnSpc>
                          <a:spcPct val="100000"/>
                        </a:lnSpc>
                      </a:pPr>
                      <a:r>
                        <a:rPr b="0" lang="en-US" sz="1400" spc="-1" strike="noStrike">
                          <a:solidFill>
                            <a:srgbClr val="000000"/>
                          </a:solidFill>
                          <a:latin typeface="Calibri"/>
                          <a:ea typeface="Noto Sans CJK SC"/>
                        </a:rPr>
                        <a:t>Note the start time….place another polygon over the </a:t>
                      </a:r>
                      <a:r>
                        <a:rPr b="0" lang="en-US" sz="1400" spc="-1" strike="noStrike">
                          <a:solidFill>
                            <a:srgbClr val="000000"/>
                          </a:solidFill>
                          <a:latin typeface="Calibri"/>
                        </a:rPr>
                        <a:t>end of the line. </a:t>
                      </a:r>
                      <a:endParaRPr b="0" lang="en-CA" sz="1400" spc="-1" strike="noStrike">
                        <a:latin typeface="Arial"/>
                      </a:endParaRPr>
                    </a:p>
                    <a:p>
                      <a:pPr marL="343080" indent="-342720">
                        <a:lnSpc>
                          <a:spcPct val="100000"/>
                        </a:lnSpc>
                        <a:buClr>
                          <a:srgbClr val="000000"/>
                        </a:buClr>
                        <a:buFont typeface="Calibri Light"/>
                        <a:buAutoNum type="alphaLcPeriod"/>
                      </a:pPr>
                      <a:r>
                        <a:rPr b="0" lang="en-US" sz="1400" spc="-1" strike="noStrike">
                          <a:solidFill>
                            <a:srgbClr val="000000"/>
                          </a:solidFill>
                          <a:latin typeface="Calibri"/>
                        </a:rPr>
                        <a:t>White is GAP and will not be included -  </a:t>
                      </a:r>
                      <a:endParaRPr b="0" lang="en-CA" sz="1400" spc="-1" strike="noStrike">
                        <a:latin typeface="Arial"/>
                      </a:endParaRPr>
                    </a:p>
                  </a:txBody>
                  <a:tcPr marL="91440" marR="91440">
                    <a:noFill/>
                  </a:tcPr>
                </a:tc>
                <a:tc>
                  <a:txBody>
                    <a:bodyPr>
                      <a:noAutofit/>
                    </a:bodyPr>
                    <a:p>
                      <a:pPr marL="343080" indent="-342720">
                        <a:lnSpc>
                          <a:spcPct val="100000"/>
                        </a:lnSpc>
                        <a:buClr>
                          <a:srgbClr val="000000"/>
                        </a:buClr>
                        <a:buFont typeface="Calibri Light"/>
                        <a:buAutoNum type="alphaLcPeriod"/>
                      </a:pPr>
                      <a:r>
                        <a:rPr b="0" lang="en-US" sz="1400" spc="-1" strike="noStrike">
                          <a:solidFill>
                            <a:srgbClr val="000000"/>
                          </a:solidFill>
                          <a:latin typeface="Calibri"/>
                        </a:rPr>
                        <a:t>Replace the start time from the beginning of the line and choose the GREEN checkmark. </a:t>
                      </a:r>
                      <a:endParaRPr b="0" lang="en-CA" sz="1400" spc="-1" strike="noStrike">
                        <a:latin typeface="Arial"/>
                      </a:endParaRPr>
                    </a:p>
                    <a:p>
                      <a:pPr marL="343080" indent="-342720">
                        <a:lnSpc>
                          <a:spcPct val="100000"/>
                        </a:lnSpc>
                        <a:buClr>
                          <a:srgbClr val="000000"/>
                        </a:buClr>
                        <a:buFont typeface="Calibri Light"/>
                        <a:buAutoNum type="alphaLcPeriod"/>
                      </a:pPr>
                      <a:r>
                        <a:rPr b="0" lang="en-US" sz="1400" spc="-1" strike="noStrike">
                          <a:solidFill>
                            <a:srgbClr val="000000"/>
                          </a:solidFill>
                          <a:latin typeface="Calibri"/>
                        </a:rPr>
                        <a:t>This will enter the start and finish of the first trajectory. Choose NEW icon (circled orange)</a:t>
                      </a:r>
                      <a:endParaRPr b="0" lang="en-CA" sz="1400" spc="-1" strike="noStrike">
                        <a:latin typeface="Arial"/>
                      </a:endParaRPr>
                    </a:p>
                    <a:p>
                      <a:pPr marL="343080" indent="-342720">
                        <a:lnSpc>
                          <a:spcPct val="100000"/>
                        </a:lnSpc>
                        <a:buClr>
                          <a:srgbClr val="000000"/>
                        </a:buClr>
                        <a:buFont typeface="Calibri Light"/>
                        <a:buAutoNum type="alphaLcPeriod"/>
                      </a:pPr>
                      <a:r>
                        <a:rPr b="0" lang="en-US" sz="1400" spc="-1" strike="noStrike">
                          <a:solidFill>
                            <a:srgbClr val="000000"/>
                          </a:solidFill>
                          <a:latin typeface="Calibri"/>
                        </a:rPr>
                        <a:t>New blank time windows appear. Repeat until ALL line are done.</a:t>
                      </a:r>
                      <a:endParaRPr b="0" lang="en-CA" sz="1400" spc="-1" strike="noStrike">
                        <a:latin typeface="Arial"/>
                      </a:endParaRPr>
                    </a:p>
                    <a:p>
                      <a:pPr marL="343080" indent="-342720">
                        <a:lnSpc>
                          <a:spcPct val="100000"/>
                        </a:lnSpc>
                        <a:buClr>
                          <a:srgbClr val="000000"/>
                        </a:buClr>
                        <a:buFont typeface="Calibri Light"/>
                        <a:buAutoNum type="alphaLcPeriod"/>
                      </a:pPr>
                      <a:r>
                        <a:rPr b="0" lang="en-US" sz="1400" spc="-1" strike="noStrike">
                          <a:solidFill>
                            <a:srgbClr val="000000"/>
                          </a:solidFill>
                          <a:latin typeface="Calibri"/>
                        </a:rPr>
                        <a:t>Make sure the lines are in order of time or it will not process.</a:t>
                      </a:r>
                      <a:endParaRPr b="0" lang="en-CA" sz="1400" spc="-1" strike="noStrike">
                        <a:latin typeface="Arial"/>
                      </a:endParaRPr>
                    </a:p>
                    <a:p>
                      <a:pPr marL="343080" indent="-342720">
                        <a:lnSpc>
                          <a:spcPct val="100000"/>
                        </a:lnSpc>
                        <a:buClr>
                          <a:srgbClr val="000000"/>
                        </a:buClr>
                        <a:buFont typeface="Calibri Light"/>
                        <a:buAutoNum type="alphaLcPeriod"/>
                      </a:pPr>
                      <a:r>
                        <a:rPr b="0" lang="en-US" sz="1400" spc="-1" strike="noStrike">
                          <a:solidFill>
                            <a:srgbClr val="000000"/>
                          </a:solidFill>
                          <a:latin typeface="Calibri"/>
                        </a:rPr>
                        <a:t>Choose &lt;next&gt; highlight the laser data file associated with traj and choose &lt;OK&gt;.</a:t>
                      </a:r>
                      <a:endParaRPr b="0" lang="en-CA" sz="1400" spc="-1" strike="noStrike">
                        <a:latin typeface="Arial"/>
                      </a:endParaRPr>
                    </a:p>
                    <a:p>
                      <a:pPr marL="343080" indent="-342720">
                        <a:lnSpc>
                          <a:spcPct val="100000"/>
                        </a:lnSpc>
                        <a:buClr>
                          <a:srgbClr val="000000"/>
                        </a:buClr>
                        <a:buFont typeface="Calibri Light"/>
                        <a:buAutoNum type="alphaLcPeriod"/>
                      </a:pPr>
                      <a:r>
                        <a:rPr b="0" lang="en-US" sz="1400" spc="-1" strike="noStrike">
                          <a:solidFill>
                            <a:srgbClr val="000000"/>
                          </a:solidFill>
                          <a:latin typeface="Calibri"/>
                        </a:rPr>
                        <a:t>Processing progress shown in “TASKS and SERVERS”</a:t>
                      </a:r>
                      <a:endParaRPr b="0" lang="en-CA" sz="1400" spc="-1" strike="noStrike">
                        <a:latin typeface="Arial"/>
                      </a:endParaRPr>
                    </a:p>
                  </a:txBody>
                  <a:tcPr marL="91440" marR="91440">
                    <a:noFill/>
                  </a:tcPr>
                </a:tc>
              </a:tr>
            </a:tbl>
          </a:graphicData>
        </a:graphic>
      </p:graphicFrame>
      <p:sp>
        <p:nvSpPr>
          <p:cNvPr id="318" name="TextBox 8"/>
          <p:cNvSpPr/>
          <p:nvPr/>
        </p:nvSpPr>
        <p:spPr>
          <a:xfrm>
            <a:off x="4705200" y="151200"/>
            <a:ext cx="3881520" cy="821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000000"/>
                </a:solidFill>
                <a:latin typeface="Calibri"/>
              </a:rPr>
              <a:t>Step 4: Trajectory Preparation</a:t>
            </a:r>
            <a:endParaRPr b="0" lang="en-CA" sz="2400" spc="-1" strike="noStrike">
              <a:latin typeface="Arial"/>
            </a:endParaRPr>
          </a:p>
        </p:txBody>
      </p:sp>
      <p:pic>
        <p:nvPicPr>
          <p:cNvPr id="319" name="Picture 10" descr="E:\pics\final traj_small.JPG"/>
          <p:cNvPicPr/>
          <p:nvPr/>
        </p:nvPicPr>
        <p:blipFill>
          <a:blip r:embed="rId2"/>
          <a:stretch/>
        </p:blipFill>
        <p:spPr>
          <a:xfrm>
            <a:off x="6120720" y="621360"/>
            <a:ext cx="5326920" cy="3269880"/>
          </a:xfrm>
          <a:prstGeom prst="rect">
            <a:avLst/>
          </a:prstGeom>
          <a:ln w="0">
            <a:noFill/>
          </a:ln>
        </p:spPr>
      </p:pic>
      <p:sp>
        <p:nvSpPr>
          <p:cNvPr id="320" name="TextBox 2"/>
          <p:cNvSpPr/>
          <p:nvPr/>
        </p:nvSpPr>
        <p:spPr>
          <a:xfrm>
            <a:off x="1800000" y="5490720"/>
            <a:ext cx="3786480" cy="2279880"/>
          </a:xfrm>
          <a:prstGeom prst="rect">
            <a:avLst/>
          </a:prstGeom>
          <a:solidFill>
            <a:srgbClr val="ffc000"/>
          </a:solidFill>
          <a:ln w="0">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000000"/>
                </a:solidFill>
                <a:latin typeface="Calibri"/>
              </a:rPr>
              <a:t>NOTES: All start times end in </a:t>
            </a:r>
            <a:r>
              <a:rPr b="1" lang="en-US" sz="1200" spc="-1" strike="noStrike">
                <a:solidFill>
                  <a:srgbClr val="000000"/>
                </a:solidFill>
                <a:latin typeface="Calibri"/>
              </a:rPr>
              <a:t>.1 </a:t>
            </a:r>
            <a:r>
              <a:rPr b="0" lang="en-US" sz="1200" spc="-1" strike="noStrike">
                <a:solidFill>
                  <a:srgbClr val="000000"/>
                </a:solidFill>
                <a:latin typeface="Calibri"/>
              </a:rPr>
              <a:t>and all end times </a:t>
            </a:r>
            <a:r>
              <a:rPr b="1" lang="en-US" sz="1200" spc="-1" strike="noStrike">
                <a:solidFill>
                  <a:srgbClr val="000000"/>
                </a:solidFill>
                <a:latin typeface="Calibri"/>
              </a:rPr>
              <a:t>.0</a:t>
            </a:r>
            <a:endParaRPr b="0" lang="en-CA" sz="1200" spc="-1" strike="noStrike">
              <a:latin typeface="Arial"/>
            </a:endParaRPr>
          </a:p>
          <a:p>
            <a:pPr>
              <a:lnSpc>
                <a:spcPct val="100000"/>
              </a:lnSpc>
            </a:pPr>
            <a:r>
              <a:rPr b="0" lang="en-US" sz="1200" spc="-1" strike="noStrike">
                <a:solidFill>
                  <a:srgbClr val="000000"/>
                </a:solidFill>
                <a:latin typeface="Calibri"/>
              </a:rPr>
              <a:t>Once all lines are input save to a .CSV  file.</a:t>
            </a:r>
            <a:endParaRPr b="0" lang="en-CA" sz="1200" spc="-1" strike="noStrike">
              <a:latin typeface="Arial"/>
            </a:endParaRPr>
          </a:p>
          <a:p>
            <a:pPr>
              <a:lnSpc>
                <a:spcPct val="100000"/>
              </a:lnSpc>
            </a:pPr>
            <a:r>
              <a:rPr b="0" lang="en-US" sz="1200" spc="-1" strike="noStrike">
                <a:solidFill>
                  <a:srgbClr val="000000"/>
                </a:solidFill>
                <a:latin typeface="Calibri"/>
              </a:rPr>
              <a:t>New “Records00X_CUT” will appear </a:t>
            </a:r>
            <a:r>
              <a:rPr b="0" lang="en-US" sz="1200" spc="-1" strike="noStrike" u="sng">
                <a:solidFill>
                  <a:srgbClr val="000000"/>
                </a:solidFill>
                <a:uFillTx/>
                <a:latin typeface="Calibri"/>
              </a:rPr>
              <a:t>After </a:t>
            </a:r>
            <a:r>
              <a:rPr b="0" lang="en-US" sz="1200" spc="-1" strike="noStrike">
                <a:solidFill>
                  <a:srgbClr val="000000"/>
                </a:solidFill>
                <a:latin typeface="Calibri"/>
              </a:rPr>
              <a:t>RXP cutter is finished.</a:t>
            </a:r>
            <a:endParaRPr b="0" lang="en-CA" sz="1200" spc="-1" strike="noStrike">
              <a:latin typeface="Arial"/>
            </a:endParaRPr>
          </a:p>
          <a:p>
            <a:pPr>
              <a:lnSpc>
                <a:spcPct val="100000"/>
              </a:lnSpc>
            </a:pPr>
            <a:r>
              <a:rPr b="0" lang="en-US" sz="1200" spc="-1" strike="noStrike">
                <a:solidFill>
                  <a:srgbClr val="000000"/>
                </a:solidFill>
                <a:latin typeface="Calibri"/>
              </a:rPr>
              <a:t> </a:t>
            </a:r>
            <a:r>
              <a:rPr b="1" lang="en-US" sz="1200" spc="-1" strike="noStrike">
                <a:solidFill>
                  <a:srgbClr val="000000"/>
                </a:solidFill>
                <a:latin typeface="Calibri"/>
              </a:rPr>
              <a:t>**REMOVE all other Records entries before data processing** this is from the records drop down, doesn’t delete anything just is association.</a:t>
            </a:r>
            <a:endParaRPr b="0" lang="en-CA" sz="1200" spc="-1" strike="noStrike">
              <a:latin typeface="Arial"/>
            </a:endParaRPr>
          </a:p>
          <a:p>
            <a:pPr>
              <a:lnSpc>
                <a:spcPct val="100000"/>
              </a:lnSpc>
            </a:pPr>
            <a:r>
              <a:rPr b="1" lang="en-US" sz="1200" spc="-1" strike="noStrike">
                <a:solidFill>
                  <a:srgbClr val="000000"/>
                </a:solidFill>
                <a:latin typeface="Calibri"/>
              </a:rPr>
              <a:t>Rinse and repeat for separate flight folders (close window and reopen .rpp file)</a:t>
            </a:r>
            <a:endParaRPr b="0" lang="en-CA" sz="1200" spc="-1" strike="noStrike">
              <a:latin typeface="Arial"/>
            </a:endParaRPr>
          </a:p>
        </p:txBody>
      </p:sp>
      <p:graphicFrame>
        <p:nvGraphicFramePr>
          <p:cNvPr id="321" name="Table 4"/>
          <p:cNvGraphicFramePr/>
          <p:nvPr/>
        </p:nvGraphicFramePr>
        <p:xfrm>
          <a:off x="370800" y="4875840"/>
          <a:ext cx="1294920" cy="1638720"/>
        </p:xfrm>
        <a:graphic>
          <a:graphicData uri="http://schemas.openxmlformats.org/drawingml/2006/table">
            <a:tbl>
              <a:tblPr/>
              <a:tblGrid>
                <a:gridCol w="647640"/>
                <a:gridCol w="647640"/>
              </a:tblGrid>
              <a:tr h="185760">
                <a:tc>
                  <a:txBody>
                    <a:bodyPr lIns="4680" rIns="4680" tIns="4680" bIns="0" anchor="b">
                      <a:noAutofit/>
                    </a:bodyPr>
                    <a:p>
                      <a:pPr algn="ctr">
                        <a:lnSpc>
                          <a:spcPct val="100000"/>
                        </a:lnSpc>
                      </a:pPr>
                      <a:r>
                        <a:rPr b="0" lang="en-US" sz="1100" spc="-1" strike="noStrike">
                          <a:solidFill>
                            <a:srgbClr val="000000"/>
                          </a:solidFill>
                          <a:latin typeface="Calibri"/>
                        </a:rPr>
                        <a:t>From[s]</a:t>
                      </a:r>
                      <a:endParaRPr b="0" lang="en-CA" sz="1100" spc="-1" strike="noStrike">
                        <a:latin typeface="Arial"/>
                      </a:endParaRPr>
                    </a:p>
                  </a:txBody>
                  <a:tcPr marL="4680" marR="4680">
                    <a:lnL w="18720">
                      <a:solidFill>
                        <a:srgbClr val="000000"/>
                      </a:solidFill>
                    </a:lnL>
                    <a:lnR w="6480">
                      <a:solidFill>
                        <a:srgbClr val="000000"/>
                      </a:solidFill>
                    </a:lnR>
                    <a:lnT w="18720">
                      <a:solidFill>
                        <a:srgbClr val="000000"/>
                      </a:solidFill>
                    </a:lnT>
                    <a:lnB w="6480">
                      <a:solidFill>
                        <a:srgbClr val="000000"/>
                      </a:solidFill>
                    </a:lnB>
                    <a:noFill/>
                  </a:tcPr>
                </a:tc>
                <a:tc>
                  <a:txBody>
                    <a:bodyPr lIns="4680" rIns="4680" tIns="4680" bIns="0" anchor="b">
                      <a:noAutofit/>
                    </a:bodyPr>
                    <a:p>
                      <a:pPr algn="ctr">
                        <a:lnSpc>
                          <a:spcPct val="100000"/>
                        </a:lnSpc>
                      </a:pPr>
                      <a:r>
                        <a:rPr b="0" lang="en-US" sz="1100" spc="-1" strike="noStrike">
                          <a:solidFill>
                            <a:srgbClr val="000000"/>
                          </a:solidFill>
                          <a:latin typeface="Calibri"/>
                        </a:rPr>
                        <a:t>To[s]</a:t>
                      </a:r>
                      <a:endParaRPr b="0" lang="en-CA" sz="1100" spc="-1" strike="noStrike">
                        <a:latin typeface="Arial"/>
                      </a:endParaRPr>
                    </a:p>
                  </a:txBody>
                  <a:tcPr marL="4680" marR="4680">
                    <a:lnL w="6480">
                      <a:solidFill>
                        <a:srgbClr val="000000"/>
                      </a:solidFill>
                    </a:lnL>
                    <a:lnR w="18720">
                      <a:solidFill>
                        <a:srgbClr val="000000"/>
                      </a:solidFill>
                    </a:lnR>
                    <a:lnT w="18720">
                      <a:solidFill>
                        <a:srgbClr val="000000"/>
                      </a:solidFill>
                    </a:lnT>
                    <a:lnB w="6480">
                      <a:solidFill>
                        <a:srgbClr val="000000"/>
                      </a:solidFill>
                    </a:lnB>
                    <a:noFill/>
                  </a:tcPr>
                </a:tc>
              </a:tr>
              <a:tr h="339840">
                <a:tc>
                  <a:txBody>
                    <a:bodyPr lIns="4680" rIns="4680" tIns="4680" bIns="0" anchor="b">
                      <a:noAutofit/>
                    </a:bodyPr>
                    <a:p>
                      <a:pPr algn="ctr">
                        <a:lnSpc>
                          <a:spcPct val="100000"/>
                        </a:lnSpc>
                      </a:pPr>
                      <a:r>
                        <a:rPr b="0" lang="en-US" sz="1100" spc="-1" strike="noStrike">
                          <a:solidFill>
                            <a:srgbClr val="000000"/>
                          </a:solidFill>
                          <a:latin typeface="Calibri"/>
                        </a:rPr>
                        <a:t>139787.1</a:t>
                      </a:r>
                      <a:endParaRPr b="0" lang="en-CA" sz="1100" spc="-1" strike="noStrike">
                        <a:latin typeface="Arial"/>
                      </a:endParaRPr>
                    </a:p>
                  </a:txBody>
                  <a:tcPr marL="4680" marR="4680">
                    <a:lnL w="18720">
                      <a:solidFill>
                        <a:srgbClr val="000000"/>
                      </a:solidFill>
                    </a:lnL>
                    <a:lnR w="6480">
                      <a:solidFill>
                        <a:srgbClr val="000000"/>
                      </a:solidFill>
                    </a:lnR>
                    <a:lnT w="6480">
                      <a:solidFill>
                        <a:srgbClr val="000000"/>
                      </a:solidFill>
                    </a:lnT>
                    <a:lnB w="6480">
                      <a:solidFill>
                        <a:srgbClr val="000000"/>
                      </a:solidFill>
                    </a:lnB>
                    <a:noFill/>
                  </a:tcPr>
                </a:tc>
                <a:tc>
                  <a:txBody>
                    <a:bodyPr lIns="4680" rIns="4680" tIns="4680" bIns="0" anchor="b">
                      <a:noAutofit/>
                    </a:bodyPr>
                    <a:p>
                      <a:pPr algn="ctr">
                        <a:lnSpc>
                          <a:spcPct val="100000"/>
                        </a:lnSpc>
                      </a:pPr>
                      <a:r>
                        <a:rPr b="0" lang="en-US" sz="1100" spc="-1" strike="noStrike">
                          <a:solidFill>
                            <a:srgbClr val="000000"/>
                          </a:solidFill>
                          <a:latin typeface="Calibri"/>
                        </a:rPr>
                        <a:t>139920.0</a:t>
                      </a:r>
                      <a:endParaRPr b="0" lang="en-CA" sz="1100" spc="-1" strike="noStrike">
                        <a:latin typeface="Arial"/>
                      </a:endParaRPr>
                    </a:p>
                  </a:txBody>
                  <a:tcPr marL="4680" marR="4680">
                    <a:lnL w="6480">
                      <a:solidFill>
                        <a:srgbClr val="000000"/>
                      </a:solidFill>
                    </a:lnL>
                    <a:lnR w="18720">
                      <a:solidFill>
                        <a:srgbClr val="000000"/>
                      </a:solidFill>
                    </a:lnR>
                    <a:lnT w="6480">
                      <a:solidFill>
                        <a:srgbClr val="000000"/>
                      </a:solidFill>
                    </a:lnT>
                    <a:lnB w="6480">
                      <a:solidFill>
                        <a:srgbClr val="000000"/>
                      </a:solidFill>
                    </a:lnB>
                    <a:noFill/>
                  </a:tcPr>
                </a:tc>
              </a:tr>
              <a:tr h="339840">
                <a:tc>
                  <a:txBody>
                    <a:bodyPr lIns="4680" rIns="4680" tIns="4680" bIns="0" anchor="b">
                      <a:noAutofit/>
                    </a:bodyPr>
                    <a:p>
                      <a:pPr algn="ctr">
                        <a:lnSpc>
                          <a:spcPct val="100000"/>
                        </a:lnSpc>
                      </a:pPr>
                      <a:r>
                        <a:rPr b="0" lang="en-US" sz="1100" spc="-1" strike="noStrike">
                          <a:solidFill>
                            <a:srgbClr val="000000"/>
                          </a:solidFill>
                          <a:latin typeface="Calibri"/>
                        </a:rPr>
                        <a:t>139920.1</a:t>
                      </a:r>
                      <a:endParaRPr b="0" lang="en-CA" sz="1100" spc="-1" strike="noStrike">
                        <a:latin typeface="Arial"/>
                      </a:endParaRPr>
                    </a:p>
                  </a:txBody>
                  <a:tcPr marL="4680" marR="4680">
                    <a:lnL w="18720">
                      <a:solidFill>
                        <a:srgbClr val="000000"/>
                      </a:solidFill>
                    </a:lnL>
                    <a:lnR w="6480">
                      <a:solidFill>
                        <a:srgbClr val="000000"/>
                      </a:solidFill>
                    </a:lnR>
                    <a:lnT w="6480">
                      <a:solidFill>
                        <a:srgbClr val="000000"/>
                      </a:solidFill>
                    </a:lnT>
                    <a:lnB w="6480">
                      <a:solidFill>
                        <a:srgbClr val="000000"/>
                      </a:solidFill>
                    </a:lnB>
                    <a:noFill/>
                  </a:tcPr>
                </a:tc>
                <a:tc>
                  <a:txBody>
                    <a:bodyPr lIns="4680" rIns="4680" tIns="4680" bIns="0" anchor="b">
                      <a:noAutofit/>
                    </a:bodyPr>
                    <a:p>
                      <a:pPr algn="ctr">
                        <a:lnSpc>
                          <a:spcPct val="100000"/>
                        </a:lnSpc>
                      </a:pPr>
                      <a:r>
                        <a:rPr b="0" lang="en-US" sz="1100" spc="-1" strike="noStrike">
                          <a:solidFill>
                            <a:srgbClr val="000000"/>
                          </a:solidFill>
                          <a:latin typeface="Calibri"/>
                        </a:rPr>
                        <a:t>140028.0</a:t>
                      </a:r>
                      <a:endParaRPr b="0" lang="en-CA" sz="1100" spc="-1" strike="noStrike">
                        <a:latin typeface="Arial"/>
                      </a:endParaRPr>
                    </a:p>
                  </a:txBody>
                  <a:tcPr marL="4680" marR="4680">
                    <a:lnL w="6480">
                      <a:solidFill>
                        <a:srgbClr val="000000"/>
                      </a:solidFill>
                    </a:lnL>
                    <a:lnR w="18720">
                      <a:solidFill>
                        <a:srgbClr val="000000"/>
                      </a:solidFill>
                    </a:lnR>
                    <a:lnT w="6480">
                      <a:solidFill>
                        <a:srgbClr val="000000"/>
                      </a:solidFill>
                    </a:lnT>
                    <a:lnB w="6480">
                      <a:solidFill>
                        <a:srgbClr val="000000"/>
                      </a:solidFill>
                    </a:lnB>
                    <a:noFill/>
                  </a:tcPr>
                </a:tc>
              </a:tr>
              <a:tr h="339840">
                <a:tc>
                  <a:txBody>
                    <a:bodyPr lIns="4680" rIns="4680" tIns="4680" bIns="0" anchor="b">
                      <a:noAutofit/>
                    </a:bodyPr>
                    <a:p>
                      <a:pPr algn="ctr">
                        <a:lnSpc>
                          <a:spcPct val="100000"/>
                        </a:lnSpc>
                      </a:pPr>
                      <a:r>
                        <a:rPr b="0" lang="en-US" sz="1100" spc="-1" strike="noStrike">
                          <a:solidFill>
                            <a:srgbClr val="000000"/>
                          </a:solidFill>
                          <a:latin typeface="Calibri"/>
                        </a:rPr>
                        <a:t>140028.1</a:t>
                      </a:r>
                      <a:endParaRPr b="0" lang="en-CA" sz="1100" spc="-1" strike="noStrike">
                        <a:latin typeface="Arial"/>
                      </a:endParaRPr>
                    </a:p>
                  </a:txBody>
                  <a:tcPr marL="4680" marR="4680">
                    <a:lnL w="18720">
                      <a:solidFill>
                        <a:srgbClr val="000000"/>
                      </a:solidFill>
                    </a:lnL>
                    <a:lnR w="6480">
                      <a:solidFill>
                        <a:srgbClr val="000000"/>
                      </a:solidFill>
                    </a:lnR>
                    <a:lnT w="6480">
                      <a:solidFill>
                        <a:srgbClr val="000000"/>
                      </a:solidFill>
                    </a:lnT>
                    <a:lnB w="6480">
                      <a:solidFill>
                        <a:srgbClr val="000000"/>
                      </a:solidFill>
                    </a:lnB>
                    <a:noFill/>
                  </a:tcPr>
                </a:tc>
                <a:tc>
                  <a:txBody>
                    <a:bodyPr lIns="4680" rIns="4680" tIns="4680" bIns="0" anchor="b">
                      <a:noAutofit/>
                    </a:bodyPr>
                    <a:p>
                      <a:pPr algn="ctr">
                        <a:lnSpc>
                          <a:spcPct val="100000"/>
                        </a:lnSpc>
                      </a:pPr>
                      <a:r>
                        <a:rPr b="0" lang="en-US" sz="1100" spc="-1" strike="noStrike">
                          <a:solidFill>
                            <a:srgbClr val="000000"/>
                          </a:solidFill>
                          <a:latin typeface="Calibri"/>
                        </a:rPr>
                        <a:t>140136.0</a:t>
                      </a:r>
                      <a:endParaRPr b="0" lang="en-CA" sz="1100" spc="-1" strike="noStrike">
                        <a:latin typeface="Arial"/>
                      </a:endParaRPr>
                    </a:p>
                  </a:txBody>
                  <a:tcPr marL="4680" marR="4680">
                    <a:lnL w="6480">
                      <a:solidFill>
                        <a:srgbClr val="000000"/>
                      </a:solidFill>
                    </a:lnL>
                    <a:lnR w="18720">
                      <a:solidFill>
                        <a:srgbClr val="000000"/>
                      </a:solidFill>
                    </a:lnR>
                    <a:lnT w="6480">
                      <a:solidFill>
                        <a:srgbClr val="000000"/>
                      </a:solidFill>
                    </a:lnT>
                    <a:lnB w="6480">
                      <a:solidFill>
                        <a:srgbClr val="000000"/>
                      </a:solidFill>
                    </a:lnB>
                    <a:noFill/>
                  </a:tcPr>
                </a:tc>
              </a:tr>
              <a:tr h="339840">
                <a:tc>
                  <a:txBody>
                    <a:bodyPr lIns="4680" rIns="4680" tIns="4680" bIns="0" anchor="b">
                      <a:noAutofit/>
                    </a:bodyPr>
                    <a:p>
                      <a:pPr algn="ctr">
                        <a:lnSpc>
                          <a:spcPct val="100000"/>
                        </a:lnSpc>
                      </a:pPr>
                      <a:r>
                        <a:rPr b="0" lang="en-US" sz="1100" spc="-1" strike="noStrike">
                          <a:solidFill>
                            <a:srgbClr val="000000"/>
                          </a:solidFill>
                          <a:latin typeface="Calibri"/>
                        </a:rPr>
                        <a:t>140136.1</a:t>
                      </a:r>
                      <a:endParaRPr b="0" lang="en-CA" sz="1100" spc="-1" strike="noStrike">
                        <a:latin typeface="Arial"/>
                      </a:endParaRPr>
                    </a:p>
                  </a:txBody>
                  <a:tcPr marL="4680" marR="4680">
                    <a:lnL w="18720">
                      <a:solidFill>
                        <a:srgbClr val="000000"/>
                      </a:solidFill>
                    </a:lnL>
                    <a:lnR w="6480">
                      <a:solidFill>
                        <a:srgbClr val="000000"/>
                      </a:solidFill>
                    </a:lnR>
                    <a:lnT w="6480">
                      <a:solidFill>
                        <a:srgbClr val="000000"/>
                      </a:solidFill>
                    </a:lnT>
                    <a:lnB w="6480">
                      <a:solidFill>
                        <a:srgbClr val="000000"/>
                      </a:solidFill>
                    </a:lnB>
                    <a:noFill/>
                  </a:tcPr>
                </a:tc>
                <a:tc>
                  <a:txBody>
                    <a:bodyPr lIns="4680" rIns="4680" tIns="4680" bIns="0" anchor="b">
                      <a:noAutofit/>
                    </a:bodyPr>
                    <a:p>
                      <a:pPr algn="ctr">
                        <a:lnSpc>
                          <a:spcPct val="100000"/>
                        </a:lnSpc>
                      </a:pPr>
                      <a:r>
                        <a:rPr b="0" lang="en-US" sz="1100" spc="-1" strike="noStrike">
                          <a:solidFill>
                            <a:srgbClr val="000000"/>
                          </a:solidFill>
                          <a:latin typeface="Calibri"/>
                        </a:rPr>
                        <a:t>140244.0</a:t>
                      </a:r>
                      <a:endParaRPr b="0" lang="en-CA" sz="1100" spc="-1" strike="noStrike">
                        <a:latin typeface="Arial"/>
                      </a:endParaRPr>
                    </a:p>
                  </a:txBody>
                  <a:tcPr marL="4680" marR="4680">
                    <a:lnL w="6480">
                      <a:solidFill>
                        <a:srgbClr val="000000"/>
                      </a:solidFill>
                    </a:lnL>
                    <a:lnR w="18720">
                      <a:solidFill>
                        <a:srgbClr val="000000"/>
                      </a:solidFill>
                    </a:lnR>
                    <a:lnT w="6480">
                      <a:solidFill>
                        <a:srgbClr val="000000"/>
                      </a:solidFill>
                    </a:lnT>
                    <a:lnB w="6480">
                      <a:solidFill>
                        <a:srgbClr val="000000"/>
                      </a:solidFill>
                    </a:lnB>
                    <a:noFill/>
                  </a:tcPr>
                </a:tc>
              </a:tr>
              <a:tr h="339840">
                <a:tc>
                  <a:txBody>
                    <a:bodyPr lIns="4680" rIns="4680" tIns="4680" bIns="0" anchor="b">
                      <a:noAutofit/>
                    </a:bodyPr>
                    <a:p>
                      <a:pPr algn="ctr">
                        <a:lnSpc>
                          <a:spcPct val="100000"/>
                        </a:lnSpc>
                      </a:pPr>
                      <a:r>
                        <a:rPr b="0" lang="en-US" sz="1100" spc="-1" strike="noStrike">
                          <a:solidFill>
                            <a:srgbClr val="000000"/>
                          </a:solidFill>
                          <a:latin typeface="Calibri"/>
                        </a:rPr>
                        <a:t>140244.1</a:t>
                      </a:r>
                      <a:endParaRPr b="0" lang="en-CA" sz="1100" spc="-1" strike="noStrike">
                        <a:latin typeface="Arial"/>
                      </a:endParaRPr>
                    </a:p>
                  </a:txBody>
                  <a:tcPr marL="4680" marR="4680">
                    <a:lnL w="18720">
                      <a:solidFill>
                        <a:srgbClr val="000000"/>
                      </a:solidFill>
                    </a:lnL>
                    <a:lnR w="6480">
                      <a:solidFill>
                        <a:srgbClr val="000000"/>
                      </a:solidFill>
                    </a:lnR>
                    <a:lnT w="6480">
                      <a:solidFill>
                        <a:srgbClr val="000000"/>
                      </a:solidFill>
                    </a:lnT>
                    <a:lnB w="6480">
                      <a:solidFill>
                        <a:srgbClr val="000000"/>
                      </a:solidFill>
                    </a:lnB>
                    <a:noFill/>
                  </a:tcPr>
                </a:tc>
                <a:tc>
                  <a:txBody>
                    <a:bodyPr lIns="4680" rIns="4680" tIns="4680" bIns="0" anchor="b">
                      <a:noAutofit/>
                    </a:bodyPr>
                    <a:p>
                      <a:pPr algn="ctr">
                        <a:lnSpc>
                          <a:spcPct val="100000"/>
                        </a:lnSpc>
                      </a:pPr>
                      <a:r>
                        <a:rPr b="0" lang="en-US" sz="1100" spc="-1" strike="noStrike">
                          <a:solidFill>
                            <a:srgbClr val="000000"/>
                          </a:solidFill>
                          <a:latin typeface="Calibri"/>
                        </a:rPr>
                        <a:t>140351.0</a:t>
                      </a:r>
                      <a:endParaRPr b="0" lang="en-CA" sz="1100" spc="-1" strike="noStrike">
                        <a:latin typeface="Arial"/>
                      </a:endParaRPr>
                    </a:p>
                  </a:txBody>
                  <a:tcPr marL="4680" marR="4680">
                    <a:lnL w="6480">
                      <a:solidFill>
                        <a:srgbClr val="000000"/>
                      </a:solidFill>
                    </a:lnL>
                    <a:lnR w="18720">
                      <a:solidFill>
                        <a:srgbClr val="000000"/>
                      </a:solidFill>
                    </a:lnR>
                    <a:lnT w="6480">
                      <a:solidFill>
                        <a:srgbClr val="000000"/>
                      </a:solidFill>
                    </a:lnT>
                    <a:lnB w="6480">
                      <a:solidFill>
                        <a:srgbClr val="000000"/>
                      </a:solidFill>
                    </a:lnB>
                    <a:noFill/>
                  </a:tcPr>
                </a:tc>
              </a:tr>
              <a:tr h="339840">
                <a:tc>
                  <a:txBody>
                    <a:bodyPr lIns="4680" rIns="4680" tIns="4680" bIns="0" anchor="b">
                      <a:noAutofit/>
                    </a:bodyPr>
                    <a:p>
                      <a:pPr algn="ctr">
                        <a:lnSpc>
                          <a:spcPct val="100000"/>
                        </a:lnSpc>
                      </a:pPr>
                      <a:r>
                        <a:rPr b="0" lang="en-US" sz="1100" spc="-1" strike="noStrike">
                          <a:solidFill>
                            <a:srgbClr val="000000"/>
                          </a:solidFill>
                          <a:latin typeface="Calibri"/>
                        </a:rPr>
                        <a:t>140351.1</a:t>
                      </a:r>
                      <a:endParaRPr b="0" lang="en-CA" sz="1100" spc="-1" strike="noStrike">
                        <a:latin typeface="Arial"/>
                      </a:endParaRPr>
                    </a:p>
                  </a:txBody>
                  <a:tcPr marL="4680" marR="4680">
                    <a:lnL w="18720">
                      <a:solidFill>
                        <a:srgbClr val="000000"/>
                      </a:solidFill>
                    </a:lnL>
                    <a:lnR w="6480">
                      <a:solidFill>
                        <a:srgbClr val="000000"/>
                      </a:solidFill>
                    </a:lnR>
                    <a:lnT w="6480">
                      <a:solidFill>
                        <a:srgbClr val="000000"/>
                      </a:solidFill>
                    </a:lnT>
                    <a:lnB w="6480">
                      <a:solidFill>
                        <a:srgbClr val="000000"/>
                      </a:solidFill>
                    </a:lnB>
                    <a:noFill/>
                  </a:tcPr>
                </a:tc>
                <a:tc>
                  <a:txBody>
                    <a:bodyPr lIns="4680" rIns="4680" tIns="4680" bIns="0" anchor="b">
                      <a:noAutofit/>
                    </a:bodyPr>
                    <a:p>
                      <a:pPr algn="ctr">
                        <a:lnSpc>
                          <a:spcPct val="100000"/>
                        </a:lnSpc>
                      </a:pPr>
                      <a:r>
                        <a:rPr b="0" lang="en-US" sz="1100" spc="-1" strike="noStrike">
                          <a:solidFill>
                            <a:srgbClr val="000000"/>
                          </a:solidFill>
                          <a:latin typeface="Calibri"/>
                        </a:rPr>
                        <a:t>140461.0</a:t>
                      </a:r>
                      <a:endParaRPr b="0" lang="en-CA" sz="1100" spc="-1" strike="noStrike">
                        <a:latin typeface="Arial"/>
                      </a:endParaRPr>
                    </a:p>
                  </a:txBody>
                  <a:tcPr marL="4680" marR="4680">
                    <a:lnL w="6480">
                      <a:solidFill>
                        <a:srgbClr val="000000"/>
                      </a:solidFill>
                    </a:lnL>
                    <a:lnR w="18720">
                      <a:solidFill>
                        <a:srgbClr val="000000"/>
                      </a:solidFill>
                    </a:lnR>
                    <a:lnT w="6480">
                      <a:solidFill>
                        <a:srgbClr val="000000"/>
                      </a:solidFill>
                    </a:lnT>
                    <a:lnB w="6480">
                      <a:solidFill>
                        <a:srgbClr val="000000"/>
                      </a:solidFill>
                    </a:lnB>
                    <a:noFill/>
                  </a:tcPr>
                </a:tc>
              </a:tr>
              <a:tr h="339840">
                <a:tc>
                  <a:txBody>
                    <a:bodyPr lIns="4680" rIns="4680" tIns="4680" bIns="0" anchor="b">
                      <a:noAutofit/>
                    </a:bodyPr>
                    <a:p>
                      <a:pPr algn="ctr">
                        <a:lnSpc>
                          <a:spcPct val="100000"/>
                        </a:lnSpc>
                      </a:pPr>
                      <a:r>
                        <a:rPr b="0" lang="en-US" sz="1100" spc="-1" strike="noStrike">
                          <a:solidFill>
                            <a:srgbClr val="000000"/>
                          </a:solidFill>
                          <a:latin typeface="Calibri"/>
                        </a:rPr>
                        <a:t>140461.1</a:t>
                      </a:r>
                      <a:endParaRPr b="0" lang="en-CA" sz="1100" spc="-1" strike="noStrike">
                        <a:latin typeface="Arial"/>
                      </a:endParaRPr>
                    </a:p>
                  </a:txBody>
                  <a:tcPr marL="4680" marR="4680">
                    <a:lnL w="18720">
                      <a:solidFill>
                        <a:srgbClr val="000000"/>
                      </a:solidFill>
                    </a:lnL>
                    <a:lnR w="6480">
                      <a:solidFill>
                        <a:srgbClr val="000000"/>
                      </a:solidFill>
                    </a:lnR>
                    <a:lnT w="6480">
                      <a:solidFill>
                        <a:srgbClr val="000000"/>
                      </a:solidFill>
                    </a:lnT>
                    <a:lnB w="6480">
                      <a:solidFill>
                        <a:srgbClr val="000000"/>
                      </a:solidFill>
                    </a:lnB>
                    <a:noFill/>
                  </a:tcPr>
                </a:tc>
                <a:tc>
                  <a:txBody>
                    <a:bodyPr lIns="4680" rIns="4680" tIns="4680" bIns="0" anchor="b">
                      <a:noAutofit/>
                    </a:bodyPr>
                    <a:p>
                      <a:pPr algn="ctr">
                        <a:lnSpc>
                          <a:spcPct val="100000"/>
                        </a:lnSpc>
                      </a:pPr>
                      <a:r>
                        <a:rPr b="0" lang="en-US" sz="1100" spc="-1" strike="noStrike">
                          <a:solidFill>
                            <a:srgbClr val="000000"/>
                          </a:solidFill>
                          <a:latin typeface="Calibri"/>
                        </a:rPr>
                        <a:t>140554.0</a:t>
                      </a:r>
                      <a:endParaRPr b="0" lang="en-CA" sz="1100" spc="-1" strike="noStrike">
                        <a:latin typeface="Arial"/>
                      </a:endParaRPr>
                    </a:p>
                  </a:txBody>
                  <a:tcPr marL="4680" marR="4680">
                    <a:lnL w="6480">
                      <a:solidFill>
                        <a:srgbClr val="000000"/>
                      </a:solidFill>
                    </a:lnL>
                    <a:lnR w="18720">
                      <a:solidFill>
                        <a:srgbClr val="000000"/>
                      </a:solidFill>
                    </a:lnR>
                    <a:lnT w="6480">
                      <a:solidFill>
                        <a:srgbClr val="000000"/>
                      </a:solidFill>
                    </a:lnT>
                    <a:lnB w="6480">
                      <a:solidFill>
                        <a:srgbClr val="000000"/>
                      </a:solidFill>
                    </a:lnB>
                    <a:noFill/>
                  </a:tcPr>
                </a:tc>
              </a:tr>
              <a:tr h="339840">
                <a:tc>
                  <a:txBody>
                    <a:bodyPr lIns="4680" rIns="4680" tIns="4680" bIns="0" anchor="b">
                      <a:noAutofit/>
                    </a:bodyPr>
                    <a:p>
                      <a:pPr algn="ctr">
                        <a:lnSpc>
                          <a:spcPct val="100000"/>
                        </a:lnSpc>
                      </a:pPr>
                      <a:r>
                        <a:rPr b="0" lang="en-US" sz="1100" spc="-1" strike="noStrike">
                          <a:solidFill>
                            <a:srgbClr val="000000"/>
                          </a:solidFill>
                          <a:latin typeface="Calibri"/>
                        </a:rPr>
                        <a:t>140554.1</a:t>
                      </a:r>
                      <a:endParaRPr b="0" lang="en-CA" sz="1100" spc="-1" strike="noStrike">
                        <a:latin typeface="Arial"/>
                      </a:endParaRPr>
                    </a:p>
                  </a:txBody>
                  <a:tcPr marL="4680" marR="4680">
                    <a:lnL w="18720">
                      <a:solidFill>
                        <a:srgbClr val="000000"/>
                      </a:solidFill>
                    </a:lnL>
                    <a:lnR w="6480">
                      <a:solidFill>
                        <a:srgbClr val="000000"/>
                      </a:solidFill>
                    </a:lnR>
                    <a:lnT w="6480">
                      <a:solidFill>
                        <a:srgbClr val="000000"/>
                      </a:solidFill>
                    </a:lnT>
                    <a:lnB w="18720">
                      <a:solidFill>
                        <a:srgbClr val="000000"/>
                      </a:solidFill>
                    </a:lnB>
                    <a:noFill/>
                  </a:tcPr>
                </a:tc>
                <a:tc>
                  <a:txBody>
                    <a:bodyPr lIns="4680" rIns="4680" tIns="4680" bIns="0" anchor="b">
                      <a:noAutofit/>
                    </a:bodyPr>
                    <a:p>
                      <a:pPr algn="ctr">
                        <a:lnSpc>
                          <a:spcPct val="100000"/>
                        </a:lnSpc>
                      </a:pPr>
                      <a:r>
                        <a:rPr b="0" lang="en-US" sz="1100" spc="-1" strike="noStrike">
                          <a:solidFill>
                            <a:srgbClr val="000000"/>
                          </a:solidFill>
                          <a:latin typeface="Calibri"/>
                        </a:rPr>
                        <a:t>140638.0</a:t>
                      </a:r>
                      <a:endParaRPr b="0" lang="en-CA" sz="1100" spc="-1" strike="noStrike">
                        <a:latin typeface="Arial"/>
                      </a:endParaRPr>
                    </a:p>
                  </a:txBody>
                  <a:tcPr marL="4680" marR="4680">
                    <a:lnL w="6480">
                      <a:solidFill>
                        <a:srgbClr val="000000"/>
                      </a:solidFill>
                    </a:lnL>
                    <a:lnR w="18720">
                      <a:solidFill>
                        <a:srgbClr val="000000"/>
                      </a:solidFill>
                    </a:lnR>
                    <a:lnT w="6480">
                      <a:solidFill>
                        <a:srgbClr val="000000"/>
                      </a:solidFill>
                    </a:lnT>
                    <a:lnB w="18720">
                      <a:solidFill>
                        <a:srgbClr val="000000"/>
                      </a:solidFill>
                    </a:lnB>
                    <a:noFill/>
                  </a:tcPr>
                </a:tc>
              </a:tr>
            </a:tbl>
          </a:graphicData>
        </a:graphic>
      </p:graphicFrame>
      <p:sp>
        <p:nvSpPr>
          <p:cNvPr id="322" name="TextBox 5"/>
          <p:cNvSpPr/>
          <p:nvPr/>
        </p:nvSpPr>
        <p:spPr>
          <a:xfrm>
            <a:off x="303120" y="4140000"/>
            <a:ext cx="95688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.csv file</a:t>
            </a:r>
            <a:endParaRPr b="0" lang="en-CA" sz="1800" spc="-1" strike="noStrike">
              <a:latin typeface="Arial"/>
            </a:endParaRPr>
          </a:p>
        </p:txBody>
      </p:sp>
      <p:pic>
        <p:nvPicPr>
          <p:cNvPr id="323" name="Picture 16" descr=""/>
          <p:cNvPicPr/>
          <p:nvPr/>
        </p:nvPicPr>
        <p:blipFill>
          <a:blip r:embed="rId3"/>
          <a:stretch/>
        </p:blipFill>
        <p:spPr>
          <a:xfrm>
            <a:off x="5874120" y="5055480"/>
            <a:ext cx="2257200" cy="1128240"/>
          </a:xfrm>
          <a:prstGeom prst="rect">
            <a:avLst/>
          </a:prstGeom>
          <a:ln w="0">
            <a:noFill/>
          </a:ln>
        </p:spPr>
      </p:pic>
      <p:sp>
        <p:nvSpPr>
          <p:cNvPr id="324" name="Rectangle 17"/>
          <p:cNvSpPr/>
          <p:nvPr/>
        </p:nvSpPr>
        <p:spPr>
          <a:xfrm>
            <a:off x="6062400" y="5250960"/>
            <a:ext cx="1049760" cy="1486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p:style>
      </p:sp>
      <p:sp>
        <p:nvSpPr>
          <p:cNvPr id="325" name="Straight Arrow Connector 19"/>
          <p:cNvSpPr/>
          <p:nvPr/>
        </p:nvSpPr>
        <p:spPr>
          <a:xfrm flipV="1">
            <a:off x="5663880" y="5330520"/>
            <a:ext cx="398160" cy="3600"/>
          </a:xfrm>
          <a:custGeom>
            <a:avLst/>
            <a:gdLst/>
            <a:ahLst/>
            <a:rect l="l" t="t" r="r" b="b"/>
            <a:pathLst>
              <a:path w="21600" h="21600">
                <a:moveTo>
                  <a:pt x="0" y="0"/>
                </a:moveTo>
                <a:lnTo>
                  <a:pt x="21600" y="21600"/>
                </a:lnTo>
              </a:path>
            </a:pathLst>
          </a:custGeom>
          <a:noFill/>
          <a:ln w="66675">
            <a:solidFill>
              <a:srgbClr val="00b050"/>
            </a:solidFill>
            <a:tailEnd len="med" type="triangle" w="med"/>
          </a:ln>
        </p:spPr>
        <p:style>
          <a:lnRef idx="1">
            <a:schemeClr val="accent1"/>
          </a:lnRef>
          <a:fillRef idx="0">
            <a:schemeClr val="accent1"/>
          </a:fillRef>
          <a:effectRef idx="0">
            <a:schemeClr val="accent1"/>
          </a:effectRef>
          <a:fontRef idx="minor"/>
        </p:style>
      </p:sp>
      <p:sp>
        <p:nvSpPr>
          <p:cNvPr id="326" name="Oval 12"/>
          <p:cNvSpPr/>
          <p:nvPr/>
        </p:nvSpPr>
        <p:spPr>
          <a:xfrm>
            <a:off x="10905120" y="5879520"/>
            <a:ext cx="348480" cy="299880"/>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p:style>
      </p:sp>
      <p:sp>
        <p:nvSpPr>
          <p:cNvPr id="327" name="Slide Number Placeholder 14"/>
          <p:cNvSpPr txBox="1"/>
          <p:nvPr/>
        </p:nvSpPr>
        <p:spPr>
          <a:xfrm>
            <a:off x="6120720" y="6361920"/>
            <a:ext cx="466920" cy="364680"/>
          </a:xfrm>
          <a:prstGeom prst="rect">
            <a:avLst/>
          </a:prstGeom>
          <a:noFill/>
          <a:ln w="0">
            <a:noFill/>
          </a:ln>
        </p:spPr>
        <p:txBody>
          <a:bodyPr anchor="ctr">
            <a:noAutofit/>
          </a:bodyPr>
          <a:p>
            <a:pPr algn="r">
              <a:lnSpc>
                <a:spcPct val="100000"/>
              </a:lnSpc>
            </a:pPr>
            <a:fld id="{7486ED14-69A3-4522-9388-47D275A91A3D}" type="slidenum">
              <a:rPr b="0" lang="en-CA" sz="1200" spc="-1" strike="noStrike">
                <a:solidFill>
                  <a:srgbClr val="8b8b8b"/>
                </a:solidFill>
                <a:latin typeface="Calibri"/>
              </a:rPr>
              <a:t>&lt;number&gt;</a:t>
            </a:fld>
            <a:endParaRPr b="0" lang="en-CA" sz="1200" spc="-1" strike="noStrike">
              <a:latin typeface="Times New Roman"/>
            </a:endParaRPr>
          </a:p>
        </p:txBody>
      </p:sp>
      <p:sp>
        <p:nvSpPr>
          <p:cNvPr id="328" name=""/>
          <p:cNvSpPr txBox="1"/>
          <p:nvPr/>
        </p:nvSpPr>
        <p:spPr>
          <a:xfrm>
            <a:off x="1980000" y="3481560"/>
            <a:ext cx="5040000" cy="2436480"/>
          </a:xfrm>
          <a:prstGeom prst="rect">
            <a:avLst/>
          </a:prstGeom>
          <a:noFill/>
          <a:ln w="0">
            <a:noFill/>
          </a:ln>
        </p:spPr>
        <p:txBody>
          <a:bodyPr lIns="90000" rIns="90000" tIns="45000" bIns="45000">
            <a:noAutofit/>
          </a:bodyPr>
          <a:p>
            <a:r>
              <a:rPr b="0" lang="en-CA" sz="1800" spc="-1" strike="noStrike">
                <a:latin typeface="Arial"/>
              </a:rPr>
              <a:t>New Wizard Selection Option:</a:t>
            </a:r>
            <a:endParaRPr b="0" lang="en-CA" sz="1800" spc="-1" strike="noStrike">
              <a:latin typeface="Arial"/>
            </a:endParaRPr>
          </a:p>
          <a:p>
            <a:r>
              <a:rPr b="0" lang="en-CA" sz="1800" spc="-1" strike="noStrike">
                <a:latin typeface="Arial"/>
              </a:rPr>
              <a:t>- automatic trajectory selection</a:t>
            </a:r>
            <a:endParaRPr b="0" lang="en-CA" sz="1800" spc="-1" strike="noStrike">
              <a:latin typeface="Arial"/>
            </a:endParaRPr>
          </a:p>
          <a:p>
            <a:r>
              <a:rPr b="0" lang="en-CA" sz="1800" spc="-1" strike="noStrike">
                <a:latin typeface="Arial"/>
              </a:rPr>
              <a:t>- POI: entire traj</a:t>
            </a:r>
            <a:endParaRPr b="0" lang="en-CA" sz="1800" spc="-1" strike="noStrike">
              <a:latin typeface="Arial"/>
            </a:endParaRPr>
          </a:p>
          <a:p>
            <a:r>
              <a:rPr b="0" lang="en-CA" sz="1800" spc="-1" strike="noStrike">
                <a:latin typeface="Arial"/>
              </a:rPr>
              <a:t>- Min Turn Angle: 60</a:t>
            </a:r>
            <a:endParaRPr b="0" lang="en-CA" sz="1800" spc="-1" strike="noStrike">
              <a:latin typeface="Arial"/>
            </a:endParaRPr>
          </a:p>
          <a:p>
            <a:r>
              <a:rPr b="0" lang="en-CA" sz="1800" spc="-1" strike="noStrike">
                <a:latin typeface="Arial"/>
              </a:rPr>
              <a:t>- Max Course Deviation: 30</a:t>
            </a:r>
            <a:endParaRPr b="0" lang="en-CA" sz="1800" spc="-1" strike="noStrike">
              <a:latin typeface="Arial"/>
            </a:endParaRPr>
          </a:p>
          <a:p>
            <a:r>
              <a:rPr b="0" lang="en-CA" sz="1800" spc="-1" strike="noStrike">
                <a:latin typeface="Arial"/>
              </a:rPr>
              <a:t>- Min Segment length: </a:t>
            </a:r>
            <a:endParaRPr b="0" lang="en-CA" sz="1800" spc="-1" strike="noStrike">
              <a:latin typeface="Arial"/>
            </a:endParaRPr>
          </a:p>
          <a:p>
            <a:r>
              <a:rPr b="0" lang="en-CA" sz="1800" spc="-1" strike="noStrike">
                <a:latin typeface="Arial"/>
              </a:rPr>
              <a:t>- Min Relative Speed:</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
          <p:cNvSpPr txBox="1"/>
          <p:nvPr/>
        </p:nvSpPr>
        <p:spPr>
          <a:xfrm>
            <a:off x="444240" y="360000"/>
            <a:ext cx="6395760" cy="858240"/>
          </a:xfrm>
          <a:prstGeom prst="rect">
            <a:avLst/>
          </a:prstGeom>
          <a:noFill/>
          <a:ln w="0">
            <a:noFill/>
          </a:ln>
        </p:spPr>
        <p:txBody>
          <a:bodyPr lIns="90000" rIns="90000" tIns="45000" bIns="45000">
            <a:noAutofit/>
          </a:bodyPr>
          <a:p>
            <a:r>
              <a:rPr b="0" lang="en-CA" sz="1800" spc="-1" strike="noStrike">
                <a:latin typeface="Arial"/>
              </a:rPr>
              <a:t>How to merge projects together in PiProcess</a:t>
            </a:r>
            <a:endParaRPr b="0" lang="en-CA" sz="1800" spc="-1" strike="noStrike">
              <a:latin typeface="Arial"/>
            </a:endParaRPr>
          </a:p>
          <a:p>
            <a:endParaRPr b="0" lang="en-CA" sz="1800" spc="-1" strike="noStrike">
              <a:latin typeface="Arial"/>
            </a:endParaRPr>
          </a:p>
          <a:p>
            <a:r>
              <a:rPr b="0" lang="en-CA" sz="1800" spc="-1" strike="noStrike">
                <a:latin typeface="Arial"/>
              </a:rPr>
              <a:t>- go to project merge wizard to add new proj to your main proj</a:t>
            </a:r>
            <a:endParaRPr b="0" lang="en-CA" sz="1800" spc="-1" strike="noStrike">
              <a:latin typeface="Arial"/>
            </a:endParaRPr>
          </a:p>
        </p:txBody>
      </p:sp>
      <p:sp>
        <p:nvSpPr>
          <p:cNvPr id="330" name=""/>
          <p:cNvSpPr txBox="1"/>
          <p:nvPr/>
        </p:nvSpPr>
        <p:spPr>
          <a:xfrm>
            <a:off x="492480" y="1357920"/>
            <a:ext cx="5627520" cy="2905920"/>
          </a:xfrm>
          <a:prstGeom prst="rect">
            <a:avLst/>
          </a:prstGeom>
          <a:noFill/>
          <a:ln w="0">
            <a:noFill/>
          </a:ln>
        </p:spPr>
        <p:txBody>
          <a:bodyPr lIns="90000" rIns="90000" tIns="45000" bIns="45000">
            <a:noAutofit/>
          </a:bodyPr>
          <a:p>
            <a:r>
              <a:rPr b="0" lang="en-CA" sz="1800" spc="-1" strike="noStrike">
                <a:latin typeface="Arial"/>
              </a:rPr>
              <a:t>How to filter points on RiProcess</a:t>
            </a:r>
            <a:endParaRPr b="0" lang="en-CA" sz="1800" spc="-1" strike="noStrike">
              <a:latin typeface="Arial"/>
            </a:endParaRPr>
          </a:p>
          <a:p>
            <a:r>
              <a:rPr b="0" lang="en-CA" sz="1800" spc="-1" strike="noStrike">
                <a:latin typeface="Arial"/>
              </a:rPr>
              <a:t>- right click processing parameters&gt;filters and dividers</a:t>
            </a:r>
            <a:endParaRPr b="0" lang="en-CA" sz="1800" spc="-1" strike="noStrike">
              <a:latin typeface="Arial"/>
            </a:endParaRPr>
          </a:p>
          <a:p>
            <a:r>
              <a:rPr b="0" lang="en-CA" sz="1800" spc="-1" strike="noStrike">
                <a:latin typeface="Arial"/>
              </a:rPr>
              <a:t>- range gate is how far from drone we care about pts</a:t>
            </a:r>
            <a:endParaRPr b="0" lang="en-CA" sz="1800" spc="-1" strike="noStrike">
              <a:latin typeface="Arial"/>
            </a:endParaRPr>
          </a:p>
          <a:p>
            <a:r>
              <a:rPr b="0" lang="en-CA" sz="1800" spc="-1" strike="noStrike">
                <a:latin typeface="Arial"/>
              </a:rPr>
              <a:t>- line angle gate: -135:135</a:t>
            </a:r>
            <a:endParaRPr b="0" lang="en-CA" sz="1800" spc="-1" strike="noStrike">
              <a:latin typeface="Arial"/>
            </a:endParaRPr>
          </a:p>
          <a:p>
            <a:r>
              <a:rPr b="0" lang="en-CA" sz="1800" spc="-1" strike="noStrike">
                <a:latin typeface="Arial"/>
              </a:rPr>
              <a:t>- press ok</a:t>
            </a:r>
            <a:endParaRPr b="0" lang="en-CA" sz="1800" spc="-1" strike="noStrike">
              <a:latin typeface="Arial"/>
            </a:endParaRPr>
          </a:p>
          <a:p>
            <a:r>
              <a:rPr b="0" lang="en-CA" sz="1800" spc="-1" strike="noStrike">
                <a:latin typeface="Arial"/>
              </a:rPr>
              <a:t>- right click processing parameters &gt; assign to all </a:t>
            </a:r>
            <a:endParaRPr b="0" lang="en-CA" sz="1800" spc="-1" strike="noStrike">
              <a:latin typeface="Arial"/>
            </a:endParaRPr>
          </a:p>
          <a:p>
            <a:endParaRPr b="0" lang="en-CA" sz="1800" spc="-1" strike="noStrike">
              <a:latin typeface="Arial"/>
            </a:endParaRPr>
          </a:p>
          <a:p>
            <a:r>
              <a:rPr b="0" lang="en-CA" sz="1800" spc="-1" strike="noStrike">
                <a:latin typeface="Arial"/>
              </a:rPr>
              <a:t>Associate SBET with trajectories</a:t>
            </a:r>
            <a:endParaRPr b="0" lang="en-CA" sz="1800" spc="-1" strike="noStrike">
              <a:latin typeface="Arial"/>
            </a:endParaRPr>
          </a:p>
          <a:p>
            <a:r>
              <a:rPr b="0" lang="en-CA" sz="1800" spc="-1" strike="noStrike">
                <a:latin typeface="Arial"/>
              </a:rPr>
              <a:t>- right click and associate</a:t>
            </a:r>
            <a:endParaRPr b="0" lang="en-CA" sz="1800" spc="-1" strike="noStrike">
              <a:latin typeface="Arial"/>
            </a:endParaRPr>
          </a:p>
          <a:p>
            <a:endParaRPr b="0" lang="en-CA" sz="1800" spc="-1" strike="noStrike">
              <a:latin typeface="Arial"/>
            </a:endParaRPr>
          </a:p>
          <a:p>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Title 1"/>
          <p:cNvSpPr/>
          <p:nvPr/>
        </p:nvSpPr>
        <p:spPr>
          <a:xfrm>
            <a:off x="119520" y="151200"/>
            <a:ext cx="4591440" cy="617040"/>
          </a:xfrm>
          <a:prstGeom prst="rect">
            <a:avLst/>
          </a:prstGeom>
          <a:noFill/>
          <a:ln w="0">
            <a:noFill/>
          </a:ln>
        </p:spPr>
        <p:style>
          <a:lnRef idx="0"/>
          <a:fillRef idx="0"/>
          <a:effectRef idx="0"/>
          <a:fontRef idx="minor"/>
        </p:style>
        <p:txBody>
          <a:bodyPr lIns="90000" rIns="90000" tIns="45000" bIns="45000">
            <a:normAutofit fontScale="47000"/>
          </a:bodyPr>
          <a:p>
            <a:pPr>
              <a:lnSpc>
                <a:spcPct val="90000"/>
              </a:lnSpc>
            </a:pPr>
            <a:r>
              <a:rPr b="1" lang="en-CA" sz="3200" spc="-1" strike="noStrike" u="sng">
                <a:solidFill>
                  <a:srgbClr val="000000"/>
                </a:solidFill>
                <a:uFillTx/>
                <a:latin typeface="Calibri Light"/>
              </a:rPr>
              <a:t>LiDAR data processing</a:t>
            </a:r>
            <a:endParaRPr b="0" lang="en-CA" sz="3200" spc="-1" strike="noStrike">
              <a:latin typeface="Arial"/>
            </a:endParaRPr>
          </a:p>
        </p:txBody>
      </p:sp>
      <p:sp>
        <p:nvSpPr>
          <p:cNvPr id="332" name="TextBox 2"/>
          <p:cNvSpPr/>
          <p:nvPr/>
        </p:nvSpPr>
        <p:spPr>
          <a:xfrm>
            <a:off x="1440000" y="2520000"/>
            <a:ext cx="5133240" cy="2220840"/>
          </a:xfrm>
          <a:prstGeom prst="rect">
            <a:avLst/>
          </a:prstGeom>
          <a:noFill/>
          <a:ln w="0">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Arial"/>
              <a:buChar char="•"/>
            </a:pPr>
            <a:r>
              <a:rPr b="0" lang="en-US" sz="1400" spc="-1" strike="noStrike">
                <a:solidFill>
                  <a:srgbClr val="000000"/>
                </a:solidFill>
                <a:latin typeface="Calibri"/>
              </a:rPr>
              <a:t>Right click on </a:t>
            </a:r>
            <a:r>
              <a:rPr b="0" lang="en-US" sz="1400" spc="-1" strike="noStrike" u="sng">
                <a:solidFill>
                  <a:srgbClr val="000000"/>
                </a:solidFill>
                <a:uFillTx/>
                <a:latin typeface="Calibri"/>
              </a:rPr>
              <a:t>Records</a:t>
            </a:r>
            <a:r>
              <a:rPr b="0" lang="en-US" sz="1400" spc="-1" strike="noStrike">
                <a:solidFill>
                  <a:srgbClr val="000000"/>
                </a:solidFill>
                <a:latin typeface="Calibri"/>
              </a:rPr>
              <a:t> and choose Data Processing Wizard.</a:t>
            </a:r>
            <a:endParaRPr b="0" lang="en-CA" sz="1400" spc="-1" strike="noStrike">
              <a:latin typeface="Arial"/>
            </a:endParaRPr>
          </a:p>
          <a:p>
            <a:pPr lvl="1" marL="800280" indent="-342720">
              <a:lnSpc>
                <a:spcPct val="100000"/>
              </a:lnSpc>
              <a:buClr>
                <a:srgbClr val="000000"/>
              </a:buClr>
              <a:buFont typeface="Calibri Light"/>
              <a:buAutoNum type="arabicPeriod"/>
            </a:pPr>
            <a:r>
              <a:rPr b="0" lang="en-US" sz="1400" spc="-1" strike="noStrike">
                <a:solidFill>
                  <a:srgbClr val="000000"/>
                </a:solidFill>
                <a:latin typeface="Calibri"/>
              </a:rPr>
              <a:t>Task selection &lt;next&gt;</a:t>
            </a:r>
            <a:endParaRPr b="0" lang="en-CA" sz="1400" spc="-1" strike="noStrike">
              <a:latin typeface="Arial"/>
            </a:endParaRPr>
          </a:p>
          <a:p>
            <a:pPr lvl="1" marL="800280" indent="-342720">
              <a:lnSpc>
                <a:spcPct val="100000"/>
              </a:lnSpc>
              <a:buClr>
                <a:srgbClr val="000000"/>
              </a:buClr>
              <a:buFont typeface="Calibri Light"/>
              <a:buAutoNum type="arabicPeriod"/>
            </a:pPr>
            <a:r>
              <a:rPr b="0" lang="en-US" sz="1400" spc="-1" strike="noStrike">
                <a:solidFill>
                  <a:srgbClr val="000000"/>
                </a:solidFill>
                <a:latin typeface="Calibri"/>
              </a:rPr>
              <a:t>Input and Selection  - </a:t>
            </a:r>
            <a:r>
              <a:rPr b="0" lang="en-US" sz="1400" spc="-1" strike="noStrike" u="sng">
                <a:solidFill>
                  <a:srgbClr val="000000"/>
                </a:solidFill>
                <a:uFillTx/>
                <a:latin typeface="Calibri"/>
              </a:rPr>
              <a:t>Highlight</a:t>
            </a:r>
            <a:r>
              <a:rPr b="0" lang="en-US" sz="1400" spc="-1" strike="noStrike">
                <a:solidFill>
                  <a:srgbClr val="000000"/>
                </a:solidFill>
                <a:latin typeface="Calibri"/>
              </a:rPr>
              <a:t> Lidar files  &lt;next&gt;</a:t>
            </a:r>
            <a:endParaRPr b="0" lang="en-CA" sz="1400" spc="-1" strike="noStrike">
              <a:latin typeface="Arial"/>
            </a:endParaRPr>
          </a:p>
          <a:p>
            <a:pPr lvl="1" marL="800280" indent="-342720">
              <a:lnSpc>
                <a:spcPct val="100000"/>
              </a:lnSpc>
              <a:buClr>
                <a:srgbClr val="000000"/>
              </a:buClr>
              <a:buFont typeface="Calibri Light"/>
              <a:buAutoNum type="arabicPeriod"/>
            </a:pPr>
            <a:r>
              <a:rPr b="0" lang="en-US" sz="1400" spc="-1" strike="noStrike">
                <a:solidFill>
                  <a:srgbClr val="000000"/>
                </a:solidFill>
                <a:latin typeface="Calibri"/>
              </a:rPr>
              <a:t>Schedule and Output - ** Check Output Directory &lt;next&gt;</a:t>
            </a:r>
            <a:endParaRPr b="0" lang="en-CA" sz="1400" spc="-1" strike="noStrike">
              <a:latin typeface="Arial"/>
            </a:endParaRPr>
          </a:p>
          <a:p>
            <a:pPr lvl="1" marL="800280" indent="-342720">
              <a:lnSpc>
                <a:spcPct val="100000"/>
              </a:lnSpc>
              <a:buClr>
                <a:srgbClr val="000000"/>
              </a:buClr>
              <a:buFont typeface="Calibri Light"/>
              <a:buAutoNum type="arabicPeriod"/>
            </a:pPr>
            <a:r>
              <a:rPr b="0" lang="en-US" sz="1400" spc="-1" strike="noStrike">
                <a:solidFill>
                  <a:srgbClr val="000000"/>
                </a:solidFill>
                <a:latin typeface="Calibri"/>
              </a:rPr>
              <a:t>Task Creation &lt;OK&gt;</a:t>
            </a:r>
            <a:endParaRPr b="0" lang="en-CA" sz="1400" spc="-1" strike="noStrike">
              <a:latin typeface="Arial"/>
            </a:endParaRPr>
          </a:p>
          <a:p>
            <a:pPr marL="285840" indent="-285480">
              <a:lnSpc>
                <a:spcPct val="100000"/>
              </a:lnSpc>
              <a:buClr>
                <a:srgbClr val="000000"/>
              </a:buClr>
              <a:buFont typeface="Arial"/>
              <a:buChar char="•"/>
            </a:pPr>
            <a:r>
              <a:rPr b="0" lang="en-US" sz="1400" spc="-1" strike="noStrike">
                <a:solidFill>
                  <a:srgbClr val="000000"/>
                </a:solidFill>
                <a:latin typeface="Calibri"/>
              </a:rPr>
              <a:t>Progress will appear in the “TASKS and SERVERS” tab  -bottom </a:t>
            </a:r>
            <a:endParaRPr b="0" lang="en-CA" sz="1400" spc="-1" strike="noStrike">
              <a:latin typeface="Arial"/>
            </a:endParaRPr>
          </a:p>
        </p:txBody>
      </p:sp>
      <p:sp>
        <p:nvSpPr>
          <p:cNvPr id="333" name="TextBox 3"/>
          <p:cNvSpPr/>
          <p:nvPr/>
        </p:nvSpPr>
        <p:spPr>
          <a:xfrm>
            <a:off x="0" y="2131920"/>
            <a:ext cx="4152960" cy="821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000000"/>
                </a:solidFill>
                <a:latin typeface="Calibri"/>
              </a:rPr>
              <a:t>Step 5: Data Processing wizard</a:t>
            </a:r>
            <a:endParaRPr b="0" lang="en-CA" sz="2400" spc="-1" strike="noStrike">
              <a:latin typeface="Arial"/>
            </a:endParaRPr>
          </a:p>
        </p:txBody>
      </p:sp>
      <p:sp>
        <p:nvSpPr>
          <p:cNvPr id="334" name="TextBox 4"/>
          <p:cNvSpPr/>
          <p:nvPr/>
        </p:nvSpPr>
        <p:spPr>
          <a:xfrm>
            <a:off x="1511280" y="4732920"/>
            <a:ext cx="4788720" cy="3925800"/>
          </a:xfrm>
          <a:prstGeom prst="rect">
            <a:avLst/>
          </a:prstGeom>
          <a:noFill/>
          <a:ln w="0">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Arial"/>
              <a:buChar char="•"/>
            </a:pPr>
            <a:r>
              <a:rPr b="0" lang="en-US" sz="1400" spc="-1" strike="noStrike">
                <a:solidFill>
                  <a:srgbClr val="000000"/>
                </a:solidFill>
                <a:latin typeface="Calibri"/>
              </a:rPr>
              <a:t>Highlight the Records entry in the left hand window</a:t>
            </a:r>
            <a:endParaRPr b="0" lang="en-CA" sz="1400" spc="-1" strike="noStrike">
              <a:latin typeface="Arial"/>
            </a:endParaRPr>
          </a:p>
          <a:p>
            <a:pPr marL="285840" indent="-285480">
              <a:lnSpc>
                <a:spcPct val="100000"/>
              </a:lnSpc>
              <a:buClr>
                <a:srgbClr val="000000"/>
              </a:buClr>
              <a:buFont typeface="Arial"/>
              <a:buChar char="•"/>
            </a:pPr>
            <a:r>
              <a:rPr b="0" lang="en-US" sz="1400" spc="-1" strike="noStrike">
                <a:solidFill>
                  <a:srgbClr val="000000"/>
                </a:solidFill>
                <a:latin typeface="Calibri"/>
              </a:rPr>
              <a:t>Choose RiPrecision from the TOOLS menu</a:t>
            </a:r>
            <a:endParaRPr b="0" lang="en-CA" sz="1400" spc="-1" strike="noStrike">
              <a:latin typeface="Arial"/>
            </a:endParaRPr>
          </a:p>
          <a:p>
            <a:pPr lvl="1" marL="800280" indent="-342720">
              <a:lnSpc>
                <a:spcPct val="100000"/>
              </a:lnSpc>
              <a:buClr>
                <a:srgbClr val="000000"/>
              </a:buClr>
              <a:buFont typeface="Calibri Light"/>
              <a:buAutoNum type="arabicPeriod"/>
            </a:pPr>
            <a:r>
              <a:rPr b="0" lang="en-US" sz="1400" spc="-1" strike="noStrike">
                <a:solidFill>
                  <a:srgbClr val="000000"/>
                </a:solidFill>
                <a:latin typeface="Calibri"/>
              </a:rPr>
              <a:t>Objects window opens – Highlight the Trajectory and Scanner &lt;next&gt;</a:t>
            </a:r>
            <a:endParaRPr b="0" lang="en-CA" sz="1400" spc="-1" strike="noStrike">
              <a:latin typeface="Arial"/>
            </a:endParaRPr>
          </a:p>
          <a:p>
            <a:pPr lvl="1" marL="800280" indent="-342720">
              <a:lnSpc>
                <a:spcPct val="100000"/>
              </a:lnSpc>
              <a:buClr>
                <a:srgbClr val="000000"/>
              </a:buClr>
              <a:buFont typeface="Calibri Light"/>
              <a:buAutoNum type="arabicPeriod"/>
            </a:pPr>
            <a:r>
              <a:rPr b="0" lang="en-US" sz="1400" spc="-1" strike="noStrike">
                <a:solidFill>
                  <a:srgbClr val="000000"/>
                </a:solidFill>
                <a:latin typeface="Calibri"/>
              </a:rPr>
              <a:t>Features window opens – add GNSS pts &gt; need to import control point object &lt;next&gt;</a:t>
            </a:r>
            <a:endParaRPr b="0" lang="en-CA" sz="1400" spc="-1" strike="noStrike">
              <a:latin typeface="Arial"/>
            </a:endParaRPr>
          </a:p>
          <a:p>
            <a:pPr lvl="1" marL="800280" indent="-342720">
              <a:lnSpc>
                <a:spcPct val="100000"/>
              </a:lnSpc>
              <a:buClr>
                <a:srgbClr val="000000"/>
              </a:buClr>
              <a:buFont typeface="Calibri Light"/>
              <a:buAutoNum type="arabicPeriod"/>
            </a:pPr>
            <a:r>
              <a:rPr b="0" lang="en-US" sz="1400" spc="-1" strike="noStrike">
                <a:solidFill>
                  <a:srgbClr val="000000"/>
                </a:solidFill>
                <a:latin typeface="Calibri"/>
              </a:rPr>
              <a:t>Summary Window opens - &lt;OK&gt;</a:t>
            </a:r>
            <a:endParaRPr b="0" lang="en-CA" sz="1400" spc="-1" strike="noStrike">
              <a:latin typeface="Arial"/>
            </a:endParaRPr>
          </a:p>
          <a:p>
            <a:pPr marL="285840" indent="-285480">
              <a:lnSpc>
                <a:spcPct val="100000"/>
              </a:lnSpc>
              <a:buClr>
                <a:srgbClr val="000000"/>
              </a:buClr>
              <a:buFont typeface="Arial"/>
              <a:buChar char="•"/>
            </a:pPr>
            <a:r>
              <a:rPr b="0" lang="en-US" sz="1400" spc="-1" strike="noStrike">
                <a:solidFill>
                  <a:srgbClr val="000000"/>
                </a:solidFill>
                <a:latin typeface="Calibri"/>
              </a:rPr>
              <a:t>Progress is visible in the lower window. In the “TASKS and SCANNERS”. Calculation Settings &gt; when finished save and show report. </a:t>
            </a:r>
            <a:endParaRPr b="0" lang="en-CA" sz="1400" spc="-1" strike="noStrike">
              <a:latin typeface="Arial"/>
            </a:endParaRPr>
          </a:p>
          <a:p>
            <a:pPr marL="285840" indent="-285480">
              <a:lnSpc>
                <a:spcPct val="100000"/>
              </a:lnSpc>
              <a:buClr>
                <a:srgbClr val="000000"/>
              </a:buClr>
              <a:buFont typeface="Arial"/>
              <a:buChar char="•"/>
            </a:pPr>
            <a:r>
              <a:rPr b="0" lang="en-US" sz="1400" spc="-1" strike="noStrike">
                <a:solidFill>
                  <a:srgbClr val="000000"/>
                </a:solidFill>
                <a:latin typeface="Calibri"/>
              </a:rPr>
              <a:t>Records &gt; right click &gt; export laser data &gt; combine data &gt; coord system 11 N WGS84/ UTM zn 11 N</a:t>
            </a:r>
            <a:endParaRPr b="0" lang="en-CA" sz="1400" spc="-1" strike="noStrike">
              <a:latin typeface="Arial"/>
            </a:endParaRPr>
          </a:p>
          <a:p>
            <a:pPr marL="285840" indent="-285480">
              <a:lnSpc>
                <a:spcPct val="100000"/>
              </a:lnSpc>
              <a:buClr>
                <a:srgbClr val="000000"/>
              </a:buClr>
              <a:buFont typeface="Arial"/>
              <a:buChar char="•"/>
            </a:pPr>
            <a:r>
              <a:rPr b="0" lang="en-US" sz="1400" spc="-1" strike="noStrike">
                <a:solidFill>
                  <a:srgbClr val="000000"/>
                </a:solidFill>
                <a:latin typeface="Calibri"/>
              </a:rPr>
              <a:t>All Tasks need the green checkmark  - just wait. </a:t>
            </a:r>
            <a:endParaRPr b="0" lang="en-CA" sz="1400" spc="-1" strike="noStrike">
              <a:latin typeface="Arial"/>
            </a:endParaRPr>
          </a:p>
          <a:p>
            <a:pPr marL="285840" indent="-285480">
              <a:lnSpc>
                <a:spcPct val="100000"/>
              </a:lnSpc>
              <a:buClr>
                <a:srgbClr val="000000"/>
              </a:buClr>
              <a:buFont typeface="Arial"/>
              <a:buChar char="•"/>
            </a:pPr>
            <a:r>
              <a:rPr b="0" lang="en-US" sz="1400" spc="-1" strike="noStrike">
                <a:solidFill>
                  <a:srgbClr val="000000"/>
                </a:solidFill>
                <a:latin typeface="Calibri"/>
              </a:rPr>
              <a:t>RiPrecision report will show up to provide statistics.</a:t>
            </a:r>
            <a:endParaRPr b="0" lang="en-CA" sz="1400" spc="-1" strike="noStrike">
              <a:latin typeface="Arial"/>
            </a:endParaRPr>
          </a:p>
        </p:txBody>
      </p:sp>
      <p:sp>
        <p:nvSpPr>
          <p:cNvPr id="335" name="TextBox 5"/>
          <p:cNvSpPr/>
          <p:nvPr/>
        </p:nvSpPr>
        <p:spPr>
          <a:xfrm>
            <a:off x="60840" y="4011840"/>
            <a:ext cx="2538000" cy="821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000000"/>
                </a:solidFill>
                <a:latin typeface="Calibri"/>
              </a:rPr>
              <a:t>Step 6: RiPrecision</a:t>
            </a:r>
            <a:endParaRPr b="0" lang="en-CA" sz="2400" spc="-1" strike="noStrike">
              <a:latin typeface="Arial"/>
            </a:endParaRPr>
          </a:p>
        </p:txBody>
      </p:sp>
      <p:pic>
        <p:nvPicPr>
          <p:cNvPr id="336" name="Picture 6" descr=""/>
          <p:cNvPicPr/>
          <p:nvPr/>
        </p:nvPicPr>
        <p:blipFill>
          <a:blip r:embed="rId1"/>
          <a:stretch/>
        </p:blipFill>
        <p:spPr>
          <a:xfrm>
            <a:off x="7315200" y="1886040"/>
            <a:ext cx="3129120" cy="4867200"/>
          </a:xfrm>
          <a:prstGeom prst="rect">
            <a:avLst/>
          </a:prstGeom>
          <a:ln w="0">
            <a:noFill/>
          </a:ln>
        </p:spPr>
      </p:pic>
      <p:sp>
        <p:nvSpPr>
          <p:cNvPr id="337" name="Rectangle 7"/>
          <p:cNvSpPr/>
          <p:nvPr/>
        </p:nvSpPr>
        <p:spPr>
          <a:xfrm>
            <a:off x="7359480" y="4571280"/>
            <a:ext cx="607680" cy="15264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p:style>
      </p:sp>
      <p:sp>
        <p:nvSpPr>
          <p:cNvPr id="338" name="Slide Number Placeholder 9"/>
          <p:cNvSpPr txBox="1"/>
          <p:nvPr/>
        </p:nvSpPr>
        <p:spPr>
          <a:xfrm>
            <a:off x="8610480" y="6356520"/>
            <a:ext cx="2742840" cy="364680"/>
          </a:xfrm>
          <a:prstGeom prst="rect">
            <a:avLst/>
          </a:prstGeom>
          <a:noFill/>
          <a:ln w="0">
            <a:noFill/>
          </a:ln>
        </p:spPr>
        <p:txBody>
          <a:bodyPr anchor="ctr">
            <a:noAutofit/>
          </a:bodyPr>
          <a:p>
            <a:pPr algn="r">
              <a:lnSpc>
                <a:spcPct val="100000"/>
              </a:lnSpc>
            </a:pPr>
            <a:fld id="{DD96437D-7DBB-4693-BE72-D499F451F6B7}" type="slidenum">
              <a:rPr b="0" lang="en-CA" sz="1200" spc="-1" strike="noStrike">
                <a:solidFill>
                  <a:srgbClr val="8b8b8b"/>
                </a:solidFill>
                <a:latin typeface="Calibri"/>
              </a:rPr>
              <a:t>&lt;number&gt;</a:t>
            </a:fld>
            <a:endParaRPr b="0" lang="en-CA" sz="1200" spc="-1" strike="noStrike">
              <a:latin typeface="Times New Roman"/>
            </a:endParaRPr>
          </a:p>
        </p:txBody>
      </p:sp>
      <p:sp>
        <p:nvSpPr>
          <p:cNvPr id="339" name="TextBox 10"/>
          <p:cNvSpPr/>
          <p:nvPr/>
        </p:nvSpPr>
        <p:spPr>
          <a:xfrm>
            <a:off x="279000" y="730080"/>
            <a:ext cx="10479960" cy="1461240"/>
          </a:xfrm>
          <a:prstGeom prst="rect">
            <a:avLst/>
          </a:prstGeom>
          <a:solidFill>
            <a:srgbClr val="ffff00"/>
          </a:solidFill>
          <a:ln w="63500">
            <a:solidFill>
              <a:srgbClr val="000000"/>
            </a:solidFill>
            <a:round/>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Calibri"/>
              </a:rPr>
              <a:t>Due to permissions associated with Riegl software on the Floodwave Server it is recommended to copy the  *.rpp RiProcess folder for the desired flight at this stage (before Step 5) to the temp folder on the local drive on SWSL1, SWSL2 and G1803000 machines. Process and export the data and copy back to the Floodwave processing folder.</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Title 1"/>
          <p:cNvSpPr/>
          <p:nvPr/>
        </p:nvSpPr>
        <p:spPr>
          <a:xfrm>
            <a:off x="119520" y="151200"/>
            <a:ext cx="4239720" cy="617040"/>
          </a:xfrm>
          <a:prstGeom prst="rect">
            <a:avLst/>
          </a:prstGeom>
          <a:noFill/>
          <a:ln w="0">
            <a:noFill/>
          </a:ln>
        </p:spPr>
        <p:style>
          <a:lnRef idx="0"/>
          <a:fillRef idx="0"/>
          <a:effectRef idx="0"/>
          <a:fontRef idx="minor"/>
        </p:style>
        <p:txBody>
          <a:bodyPr lIns="90000" rIns="90000" tIns="45000" bIns="45000">
            <a:normAutofit fontScale="47000"/>
          </a:bodyPr>
          <a:p>
            <a:pPr>
              <a:lnSpc>
                <a:spcPct val="90000"/>
              </a:lnSpc>
            </a:pPr>
            <a:r>
              <a:rPr b="1" lang="en-CA" sz="3200" spc="-1" strike="noStrike" u="sng">
                <a:solidFill>
                  <a:srgbClr val="000000"/>
                </a:solidFill>
                <a:uFillTx/>
                <a:latin typeface="Calibri Light"/>
              </a:rPr>
              <a:t>LiDAR data processing</a:t>
            </a:r>
            <a:endParaRPr b="0" lang="en-CA" sz="3200" spc="-1" strike="noStrike">
              <a:latin typeface="Arial"/>
            </a:endParaRPr>
          </a:p>
        </p:txBody>
      </p:sp>
      <p:sp>
        <p:nvSpPr>
          <p:cNvPr id="341" name="Rectangle 3"/>
          <p:cNvSpPr/>
          <p:nvPr/>
        </p:nvSpPr>
        <p:spPr>
          <a:xfrm>
            <a:off x="0" y="1091880"/>
            <a:ext cx="7143840" cy="3023640"/>
          </a:xfrm>
          <a:prstGeom prst="rect">
            <a:avLst/>
          </a:prstGeom>
          <a:noFill/>
          <a:ln w="0">
            <a:noFill/>
          </a:ln>
        </p:spPr>
        <p:style>
          <a:lnRef idx="0"/>
          <a:fillRef idx="0"/>
          <a:effectRef idx="0"/>
          <a:fontRef idx="minor"/>
        </p:style>
        <p:txBody>
          <a:bodyPr lIns="90000" rIns="90000" tIns="45000" bIns="45000">
            <a:spAutoFit/>
          </a:bodyPr>
          <a:p>
            <a:pPr marL="514440" indent="-285480">
              <a:lnSpc>
                <a:spcPct val="107000"/>
              </a:lnSpc>
              <a:buClr>
                <a:srgbClr val="000000"/>
              </a:buClr>
              <a:buFont typeface="Arial"/>
              <a:buChar char="•"/>
            </a:pPr>
            <a:r>
              <a:rPr b="0" lang="en-US" sz="1800" spc="-1" strike="noStrike">
                <a:solidFill>
                  <a:srgbClr val="000000"/>
                </a:solidFill>
                <a:latin typeface="Calibri"/>
                <a:ea typeface="Calibri"/>
              </a:rPr>
              <a:t>Right click on Records and choose Export – 3 options:</a:t>
            </a:r>
            <a:endParaRPr b="0" lang="en-CA" sz="1800" spc="-1" strike="noStrike">
              <a:latin typeface="Arial"/>
            </a:endParaRPr>
          </a:p>
          <a:p>
            <a:pPr marL="512640">
              <a:lnSpc>
                <a:spcPct val="107000"/>
              </a:lnSpc>
            </a:pPr>
            <a:r>
              <a:rPr b="0" lang="en-US" sz="1800" spc="-1" strike="noStrike">
                <a:solidFill>
                  <a:srgbClr val="000000"/>
                </a:solidFill>
                <a:latin typeface="Calibri"/>
                <a:ea typeface="Calibri"/>
              </a:rPr>
              <a:t>Laser Data / Camera Data / Trajectory Data</a:t>
            </a:r>
            <a:endParaRPr b="0" lang="en-CA" sz="1800" spc="-1" strike="noStrike">
              <a:latin typeface="Arial"/>
            </a:endParaRPr>
          </a:p>
          <a:p>
            <a:pPr marL="514440" indent="-285480">
              <a:lnSpc>
                <a:spcPct val="107000"/>
              </a:lnSpc>
              <a:buClr>
                <a:srgbClr val="000000"/>
              </a:buClr>
              <a:buFont typeface="Arial"/>
              <a:buChar char="•"/>
            </a:pPr>
            <a:r>
              <a:rPr b="0" lang="en-US" sz="1800" spc="-1" strike="noStrike">
                <a:solidFill>
                  <a:srgbClr val="000000"/>
                </a:solidFill>
                <a:latin typeface="Calibri"/>
                <a:ea typeface="Calibri"/>
              </a:rPr>
              <a:t>The Export Data window appears </a:t>
            </a:r>
            <a:endParaRPr b="0" lang="en-CA" sz="1800" spc="-1" strike="noStrike">
              <a:latin typeface="Arial"/>
            </a:endParaRPr>
          </a:p>
          <a:p>
            <a:pPr marL="514440" indent="-285480">
              <a:lnSpc>
                <a:spcPct val="107000"/>
              </a:lnSpc>
              <a:buClr>
                <a:srgbClr val="000000"/>
              </a:buClr>
              <a:buFont typeface="Arial"/>
              <a:buChar char="•"/>
            </a:pPr>
            <a:r>
              <a:rPr b="0" lang="en-US" sz="1800" spc="-1" strike="noStrike">
                <a:solidFill>
                  <a:srgbClr val="000000"/>
                </a:solidFill>
                <a:latin typeface="Calibri"/>
                <a:ea typeface="Calibri"/>
              </a:rPr>
              <a:t>Choose format</a:t>
            </a:r>
            <a:endParaRPr b="0" lang="en-CA" sz="1800" spc="-1" strike="noStrike">
              <a:latin typeface="Arial"/>
            </a:endParaRPr>
          </a:p>
          <a:p>
            <a:pPr marL="514440" indent="-285480">
              <a:lnSpc>
                <a:spcPct val="107000"/>
              </a:lnSpc>
              <a:buClr>
                <a:srgbClr val="000000"/>
              </a:buClr>
              <a:buFont typeface="Arial"/>
              <a:buChar char="•"/>
            </a:pPr>
            <a:r>
              <a:rPr b="0" lang="en-US" sz="1800" spc="-1" strike="noStrike">
                <a:solidFill>
                  <a:srgbClr val="000000"/>
                </a:solidFill>
                <a:latin typeface="Calibri"/>
                <a:ea typeface="Calibri"/>
              </a:rPr>
              <a:t>Check output directory location</a:t>
            </a:r>
            <a:endParaRPr b="0" lang="en-CA" sz="1800" spc="-1" strike="noStrike">
              <a:latin typeface="Arial"/>
            </a:endParaRPr>
          </a:p>
          <a:p>
            <a:pPr marL="514440" indent="-285480">
              <a:lnSpc>
                <a:spcPct val="107000"/>
              </a:lnSpc>
              <a:buClr>
                <a:srgbClr val="000000"/>
              </a:buClr>
              <a:buFont typeface="Arial"/>
              <a:buChar char="•"/>
            </a:pPr>
            <a:r>
              <a:rPr b="0" lang="en-US" sz="1800" spc="-1" strike="noStrike">
                <a:solidFill>
                  <a:srgbClr val="000000"/>
                </a:solidFill>
                <a:latin typeface="Calibri"/>
                <a:ea typeface="Calibri"/>
              </a:rPr>
              <a:t>Combine data – 1 large file of all strips</a:t>
            </a:r>
            <a:endParaRPr b="0" lang="en-CA" sz="1800" spc="-1" strike="noStrike">
              <a:latin typeface="Arial"/>
            </a:endParaRPr>
          </a:p>
          <a:p>
            <a:pPr marL="514440" indent="-285480">
              <a:lnSpc>
                <a:spcPct val="107000"/>
              </a:lnSpc>
              <a:buClr>
                <a:srgbClr val="000000"/>
              </a:buClr>
              <a:buFont typeface="Arial"/>
              <a:buChar char="•"/>
            </a:pPr>
            <a:r>
              <a:rPr b="0" lang="en-US" sz="1800" spc="-1" strike="noStrike">
                <a:solidFill>
                  <a:srgbClr val="000000"/>
                </a:solidFill>
                <a:latin typeface="Calibri"/>
                <a:ea typeface="Calibri"/>
              </a:rPr>
              <a:t>Split output splits files into separate files</a:t>
            </a:r>
            <a:endParaRPr b="0" lang="en-CA" sz="1800" spc="-1" strike="noStrike">
              <a:latin typeface="Arial"/>
            </a:endParaRPr>
          </a:p>
          <a:p>
            <a:pPr marL="514440" indent="-285480">
              <a:lnSpc>
                <a:spcPct val="107000"/>
              </a:lnSpc>
              <a:buClr>
                <a:srgbClr val="000000"/>
              </a:buClr>
              <a:buFont typeface="Arial"/>
              <a:buChar char="•"/>
            </a:pPr>
            <a:r>
              <a:rPr b="0" lang="en-US" sz="1800" spc="-1" strike="noStrike">
                <a:solidFill>
                  <a:srgbClr val="000000"/>
                </a:solidFill>
                <a:latin typeface="Calibri"/>
                <a:ea typeface="Calibri"/>
              </a:rPr>
              <a:t>Make sure coordinate system is correct</a:t>
            </a:r>
            <a:endParaRPr b="0" lang="en-CA" sz="1800" spc="-1" strike="noStrike">
              <a:latin typeface="Arial"/>
            </a:endParaRPr>
          </a:p>
          <a:p>
            <a:pPr marL="514440" indent="-285480">
              <a:lnSpc>
                <a:spcPct val="107000"/>
              </a:lnSpc>
              <a:buClr>
                <a:srgbClr val="000000"/>
              </a:buClr>
              <a:buFont typeface="Arial"/>
              <a:buChar char="•"/>
            </a:pPr>
            <a:r>
              <a:rPr b="0" lang="en-US" sz="1800" spc="-1" strike="noStrike">
                <a:solidFill>
                  <a:srgbClr val="000000"/>
                </a:solidFill>
                <a:latin typeface="Calibri"/>
                <a:ea typeface="Calibri"/>
              </a:rPr>
              <a:t>Progress appears in the “TASKS and SERVERS” bottom window.</a:t>
            </a:r>
            <a:endParaRPr b="0" lang="en-CA" sz="1800" spc="-1" strike="noStrike">
              <a:latin typeface="Arial"/>
            </a:endParaRPr>
          </a:p>
        </p:txBody>
      </p:sp>
      <p:sp>
        <p:nvSpPr>
          <p:cNvPr id="342" name="TextBox 4"/>
          <p:cNvSpPr/>
          <p:nvPr/>
        </p:nvSpPr>
        <p:spPr>
          <a:xfrm>
            <a:off x="119520" y="718920"/>
            <a:ext cx="2814480" cy="821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000000"/>
                </a:solidFill>
                <a:latin typeface="Calibri"/>
              </a:rPr>
              <a:t>Step 7: Data Export</a:t>
            </a:r>
            <a:endParaRPr b="0" lang="en-CA" sz="2400" spc="-1" strike="noStrike">
              <a:latin typeface="Arial"/>
            </a:endParaRPr>
          </a:p>
        </p:txBody>
      </p:sp>
      <p:grpSp>
        <p:nvGrpSpPr>
          <p:cNvPr id="343" name="Group 10"/>
          <p:cNvGrpSpPr/>
          <p:nvPr/>
        </p:nvGrpSpPr>
        <p:grpSpPr>
          <a:xfrm>
            <a:off x="7275960" y="219240"/>
            <a:ext cx="3477960" cy="4671000"/>
            <a:chOff x="7275960" y="219240"/>
            <a:chExt cx="3477960" cy="4671000"/>
          </a:xfrm>
        </p:grpSpPr>
        <p:pic>
          <p:nvPicPr>
            <p:cNvPr id="344" name="Picture 5" descr=""/>
            <p:cNvPicPr/>
            <p:nvPr/>
          </p:nvPicPr>
          <p:blipFill>
            <a:blip r:embed="rId1"/>
            <a:stretch/>
          </p:blipFill>
          <p:spPr>
            <a:xfrm>
              <a:off x="7275960" y="219240"/>
              <a:ext cx="3477960" cy="4671000"/>
            </a:xfrm>
            <a:prstGeom prst="rect">
              <a:avLst/>
            </a:prstGeom>
            <a:ln w="0">
              <a:noFill/>
            </a:ln>
          </p:spPr>
        </p:pic>
        <p:sp>
          <p:nvSpPr>
            <p:cNvPr id="345" name="Rectangle 6"/>
            <p:cNvSpPr/>
            <p:nvPr/>
          </p:nvSpPr>
          <p:spPr>
            <a:xfrm>
              <a:off x="8352360" y="1091880"/>
              <a:ext cx="2197080" cy="2134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sp>
        <p:sp>
          <p:nvSpPr>
            <p:cNvPr id="346" name="Rectangle 7"/>
            <p:cNvSpPr/>
            <p:nvPr/>
          </p:nvSpPr>
          <p:spPr>
            <a:xfrm>
              <a:off x="8268120" y="4578840"/>
              <a:ext cx="743400" cy="2113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sp>
      </p:grpSp>
      <p:sp>
        <p:nvSpPr>
          <p:cNvPr id="347" name="TextBox 8"/>
          <p:cNvSpPr/>
          <p:nvPr/>
        </p:nvSpPr>
        <p:spPr>
          <a:xfrm>
            <a:off x="327600" y="4578840"/>
            <a:ext cx="5817960" cy="2558520"/>
          </a:xfrm>
          <a:prstGeom prst="rect">
            <a:avLst/>
          </a:prstGeom>
          <a:noFill/>
          <a:ln w="0">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Arial"/>
              <a:buChar char="•"/>
            </a:pPr>
            <a:r>
              <a:rPr b="0" lang="en-US" sz="1800" spc="-1" strike="noStrike">
                <a:solidFill>
                  <a:srgbClr val="000000"/>
                </a:solidFill>
                <a:latin typeface="Calibri"/>
              </a:rPr>
              <a:t>To view data scroll to bottom of left hand window  Under VIEWS choose ADD.</a:t>
            </a:r>
            <a:endParaRPr b="0" lang="en-CA"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Window opens on how to view (i.e by height)  – ok</a:t>
            </a:r>
            <a:endParaRPr b="0" lang="en-CA"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Drag and drop the records into the viewing window. All at once or individually</a:t>
            </a:r>
            <a:endParaRPr b="0" lang="en-CA"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The </a:t>
            </a:r>
            <a:r>
              <a:rPr b="0" lang="en-US" sz="1800" spc="-1" strike="noStrike" u="sng">
                <a:solidFill>
                  <a:srgbClr val="000000"/>
                </a:solidFill>
                <a:uFillTx/>
                <a:latin typeface="Calibri"/>
              </a:rPr>
              <a:t>Measure</a:t>
            </a:r>
            <a:r>
              <a:rPr b="0" lang="en-US" sz="1800" spc="-1" strike="noStrike">
                <a:solidFill>
                  <a:srgbClr val="000000"/>
                </a:solidFill>
                <a:latin typeface="Calibri"/>
              </a:rPr>
              <a:t> and </a:t>
            </a:r>
            <a:r>
              <a:rPr b="0" lang="en-US" sz="1800" spc="-1" strike="noStrike" u="sng">
                <a:solidFill>
                  <a:srgbClr val="000000"/>
                </a:solidFill>
                <a:uFillTx/>
                <a:latin typeface="Calibri"/>
              </a:rPr>
              <a:t>Profile</a:t>
            </a:r>
            <a:r>
              <a:rPr b="0" lang="en-US" sz="1800" spc="-1" strike="noStrike">
                <a:solidFill>
                  <a:srgbClr val="000000"/>
                </a:solidFill>
                <a:latin typeface="Calibri"/>
              </a:rPr>
              <a:t> tools utilize the “ALT” button and left mouse button </a:t>
            </a:r>
            <a:endParaRPr b="0" lang="en-CA" sz="1800" spc="-1" strike="noStrike">
              <a:latin typeface="Arial"/>
            </a:endParaRPr>
          </a:p>
          <a:p>
            <a:pPr>
              <a:lnSpc>
                <a:spcPct val="100000"/>
              </a:lnSpc>
            </a:pPr>
            <a:r>
              <a:rPr b="0" lang="en-US" sz="1800" spc="-1" strike="noStrike">
                <a:solidFill>
                  <a:srgbClr val="000000"/>
                </a:solidFill>
                <a:latin typeface="Calibri"/>
              </a:rPr>
              <a:t> </a:t>
            </a:r>
            <a:endParaRPr b="0" lang="en-CA" sz="1800" spc="-1" strike="noStrike">
              <a:latin typeface="Arial"/>
            </a:endParaRPr>
          </a:p>
        </p:txBody>
      </p:sp>
      <p:sp>
        <p:nvSpPr>
          <p:cNvPr id="348" name="TextBox 9"/>
          <p:cNvSpPr/>
          <p:nvPr/>
        </p:nvSpPr>
        <p:spPr>
          <a:xfrm>
            <a:off x="281880" y="4035240"/>
            <a:ext cx="3184200" cy="821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000000"/>
                </a:solidFill>
                <a:latin typeface="Calibri"/>
              </a:rPr>
              <a:t>Step 8: Viewing outputs</a:t>
            </a:r>
            <a:endParaRPr b="0" lang="en-CA" sz="2400" spc="-1" strike="noStrike">
              <a:latin typeface="Arial"/>
            </a:endParaRPr>
          </a:p>
        </p:txBody>
      </p:sp>
      <p:sp>
        <p:nvSpPr>
          <p:cNvPr id="349" name="Slide Number Placeholder 11"/>
          <p:cNvSpPr txBox="1"/>
          <p:nvPr/>
        </p:nvSpPr>
        <p:spPr>
          <a:xfrm>
            <a:off x="8610480" y="6356520"/>
            <a:ext cx="2742840" cy="364680"/>
          </a:xfrm>
          <a:prstGeom prst="rect">
            <a:avLst/>
          </a:prstGeom>
          <a:noFill/>
          <a:ln w="0">
            <a:noFill/>
          </a:ln>
        </p:spPr>
        <p:txBody>
          <a:bodyPr anchor="ctr">
            <a:noAutofit/>
          </a:bodyPr>
          <a:p>
            <a:pPr algn="r">
              <a:lnSpc>
                <a:spcPct val="100000"/>
              </a:lnSpc>
            </a:pPr>
            <a:fld id="{A75542A2-102A-4ED3-9039-E37947D8E0DF}" type="slidenum">
              <a:rPr b="0" lang="en-CA" sz="1200" spc="-1" strike="noStrike">
                <a:solidFill>
                  <a:srgbClr val="8b8b8b"/>
                </a:solidFill>
                <a:latin typeface="Calibri"/>
              </a:rPr>
              <a:t>&lt;number&gt;</a:t>
            </a:fld>
            <a:endParaRPr b="0" lang="en-CA" sz="12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itle 1"/>
          <p:cNvSpPr txBox="1"/>
          <p:nvPr/>
        </p:nvSpPr>
        <p:spPr>
          <a:xfrm>
            <a:off x="0" y="0"/>
            <a:ext cx="10515240" cy="774720"/>
          </a:xfrm>
          <a:prstGeom prst="rect">
            <a:avLst/>
          </a:prstGeom>
          <a:noFill/>
          <a:ln w="0">
            <a:noFill/>
          </a:ln>
        </p:spPr>
        <p:txBody>
          <a:bodyPr anchor="ctr">
            <a:noAutofit/>
          </a:bodyPr>
          <a:p>
            <a:pPr>
              <a:lnSpc>
                <a:spcPct val="90000"/>
              </a:lnSpc>
            </a:pPr>
            <a:r>
              <a:rPr b="0" lang="en-CA" sz="4400" spc="-1" strike="noStrike">
                <a:solidFill>
                  <a:srgbClr val="000000"/>
                </a:solidFill>
                <a:latin typeface="Calibri Light"/>
              </a:rPr>
              <a:t>Three Main Steps</a:t>
            </a:r>
            <a:endParaRPr b="0" lang="en-US" sz="4400" spc="-1" strike="noStrike">
              <a:solidFill>
                <a:srgbClr val="000000"/>
              </a:solidFill>
              <a:latin typeface="Calibri"/>
            </a:endParaRPr>
          </a:p>
        </p:txBody>
      </p:sp>
      <p:sp>
        <p:nvSpPr>
          <p:cNvPr id="126" name="Content Placeholder 2"/>
          <p:cNvSpPr txBox="1"/>
          <p:nvPr/>
        </p:nvSpPr>
        <p:spPr>
          <a:xfrm>
            <a:off x="183960" y="1103400"/>
            <a:ext cx="3272400" cy="2096640"/>
          </a:xfrm>
          <a:prstGeom prst="rect">
            <a:avLst/>
          </a:prstGeom>
          <a:noFill/>
          <a:ln w="0">
            <a:noFill/>
          </a:ln>
        </p:spPr>
        <p:txBody>
          <a:bodyPr>
            <a:normAutofit fontScale="47000"/>
          </a:bodyPr>
          <a:p>
            <a:pPr marL="228600" indent="-228240" algn="just">
              <a:lnSpc>
                <a:spcPct val="90000"/>
              </a:lnSpc>
              <a:spcBef>
                <a:spcPts val="1001"/>
              </a:spcBef>
              <a:buClr>
                <a:srgbClr val="000000"/>
              </a:buClr>
              <a:buFont typeface="Arial"/>
              <a:buChar char="•"/>
            </a:pPr>
            <a:r>
              <a:rPr b="0" lang="en-CA" sz="2400" spc="-1" strike="noStrike">
                <a:solidFill>
                  <a:srgbClr val="000000"/>
                </a:solidFill>
                <a:latin typeface="Calibri"/>
              </a:rPr>
              <a:t>GPS base station data </a:t>
            </a:r>
            <a:r>
              <a:rPr b="0" lang="en-CA" sz="2400" spc="-1" strike="noStrike">
                <a:solidFill>
                  <a:srgbClr val="000000"/>
                </a:solidFill>
                <a:latin typeface="Calibri"/>
              </a:rPr>
              <a:t>processing</a:t>
            </a:r>
            <a:endParaRPr b="0" lang="en-US" sz="2400" spc="-1" strike="noStrike">
              <a:solidFill>
                <a:srgbClr val="000000"/>
              </a:solidFill>
              <a:latin typeface="Calibri"/>
            </a:endParaRPr>
          </a:p>
          <a:p>
            <a:pPr marL="228600" indent="-228240" algn="just">
              <a:lnSpc>
                <a:spcPct val="90000"/>
              </a:lnSpc>
              <a:spcBef>
                <a:spcPts val="1001"/>
              </a:spcBef>
              <a:buClr>
                <a:srgbClr val="000000"/>
              </a:buClr>
              <a:buFont typeface="Arial"/>
              <a:buChar char="•"/>
            </a:pPr>
            <a:r>
              <a:rPr b="0" lang="en-CA" sz="2400" spc="-1" strike="noStrike">
                <a:solidFill>
                  <a:srgbClr val="000000"/>
                </a:solidFill>
                <a:latin typeface="Calibri"/>
              </a:rPr>
              <a:t>Generating trajectories of LiDAR </a:t>
            </a:r>
            <a:r>
              <a:rPr b="0" lang="en-CA" sz="2400" spc="-1" strike="noStrike">
                <a:solidFill>
                  <a:srgbClr val="000000"/>
                </a:solidFill>
                <a:latin typeface="Calibri"/>
              </a:rPr>
              <a:t>flights</a:t>
            </a:r>
            <a:endParaRPr b="0" lang="en-US" sz="2400" spc="-1" strike="noStrike">
              <a:solidFill>
                <a:srgbClr val="000000"/>
              </a:solidFill>
              <a:latin typeface="Calibri"/>
            </a:endParaRPr>
          </a:p>
          <a:p>
            <a:pPr marL="228600" indent="-228240" algn="just">
              <a:lnSpc>
                <a:spcPct val="90000"/>
              </a:lnSpc>
              <a:spcBef>
                <a:spcPts val="1001"/>
              </a:spcBef>
              <a:buClr>
                <a:srgbClr val="000000"/>
              </a:buClr>
              <a:buFont typeface="Arial"/>
              <a:buChar char="•"/>
            </a:pPr>
            <a:r>
              <a:rPr b="0" lang="en-CA" sz="2400" spc="-1" strike="noStrike">
                <a:solidFill>
                  <a:srgbClr val="000000"/>
                </a:solidFill>
                <a:latin typeface="Calibri"/>
              </a:rPr>
              <a:t>LiDAR data processing</a:t>
            </a:r>
            <a:endParaRPr b="0" lang="en-US" sz="2400" spc="-1" strike="noStrike">
              <a:solidFill>
                <a:srgbClr val="000000"/>
              </a:solidFill>
              <a:latin typeface="Calibri"/>
            </a:endParaRPr>
          </a:p>
          <a:p>
            <a:pPr marL="228600" indent="-228240" algn="just">
              <a:lnSpc>
                <a:spcPct val="90000"/>
              </a:lnSpc>
              <a:spcBef>
                <a:spcPts val="1001"/>
              </a:spcBef>
              <a:buClr>
                <a:srgbClr val="000000"/>
              </a:buClr>
              <a:buFont typeface="Arial"/>
              <a:buChar char="•"/>
            </a:pPr>
            <a:r>
              <a:rPr b="0" lang="en-CA" sz="2400" spc="-1" strike="noStrike">
                <a:solidFill>
                  <a:srgbClr val="000000"/>
                </a:solidFill>
                <a:latin typeface="Calibri"/>
              </a:rPr>
              <a:t>Image data processing</a:t>
            </a:r>
            <a:endParaRPr b="0" lang="en-US" sz="2400" spc="-1" strike="noStrike">
              <a:solidFill>
                <a:srgbClr val="000000"/>
              </a:solidFill>
              <a:latin typeface="Calibri"/>
            </a:endParaRPr>
          </a:p>
        </p:txBody>
      </p:sp>
      <p:sp>
        <p:nvSpPr>
          <p:cNvPr id="127" name="Parallelogram 4"/>
          <p:cNvSpPr/>
          <p:nvPr/>
        </p:nvSpPr>
        <p:spPr>
          <a:xfrm>
            <a:off x="296640" y="3629520"/>
            <a:ext cx="3159360" cy="504720"/>
          </a:xfrm>
          <a:prstGeom prst="parallelogram">
            <a:avLst>
              <a:gd name="adj" fmla="val 55631"/>
            </a:avLst>
          </a:prstGeom>
          <a:solidFill>
            <a:schemeClr val="accent2">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Calibri"/>
              </a:rPr>
              <a:t>RAW Images:</a:t>
            </a:r>
            <a:endParaRPr b="0" lang="en-CA" sz="1400" spc="-1" strike="noStrike">
              <a:latin typeface="Arial"/>
            </a:endParaRPr>
          </a:p>
          <a:p>
            <a:pPr algn="ctr">
              <a:lnSpc>
                <a:spcPct val="100000"/>
              </a:lnSpc>
            </a:pPr>
            <a:r>
              <a:rPr b="0" lang="en-US" sz="1400" spc="-1" strike="noStrike">
                <a:solidFill>
                  <a:srgbClr val="000000"/>
                </a:solidFill>
                <a:latin typeface="Calibri"/>
              </a:rPr>
              <a:t>DCSxxxxx.jpg</a:t>
            </a:r>
            <a:endParaRPr b="0" lang="en-CA" sz="1400" spc="-1" strike="noStrike">
              <a:latin typeface="Arial"/>
            </a:endParaRPr>
          </a:p>
        </p:txBody>
      </p:sp>
      <p:sp>
        <p:nvSpPr>
          <p:cNvPr id="128" name="Rectangle 6"/>
          <p:cNvSpPr/>
          <p:nvPr/>
        </p:nvSpPr>
        <p:spPr>
          <a:xfrm>
            <a:off x="301680" y="4509720"/>
            <a:ext cx="3056760" cy="513720"/>
          </a:xfrm>
          <a:prstGeom prst="rect">
            <a:avLst/>
          </a:prstGeom>
          <a:solidFill>
            <a:schemeClr val="accent2">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Calibri"/>
              </a:rPr>
              <a:t>Image Processing: </a:t>
            </a:r>
            <a:endParaRPr b="0" lang="en-CA" sz="1400" spc="-1" strike="noStrike">
              <a:latin typeface="Arial"/>
            </a:endParaRPr>
          </a:p>
          <a:p>
            <a:pPr algn="ctr">
              <a:lnSpc>
                <a:spcPct val="100000"/>
              </a:lnSpc>
            </a:pPr>
            <a:r>
              <a:rPr b="0" lang="en-US" sz="1400" spc="-1" strike="noStrike">
                <a:solidFill>
                  <a:srgbClr val="000000"/>
                </a:solidFill>
                <a:latin typeface="Calibri"/>
              </a:rPr>
              <a:t>Camera Data Wizard/Color Scan Wizard</a:t>
            </a:r>
            <a:endParaRPr b="0" lang="en-CA" sz="1400" spc="-1" strike="noStrike">
              <a:latin typeface="Arial"/>
            </a:endParaRPr>
          </a:p>
        </p:txBody>
      </p:sp>
      <p:sp>
        <p:nvSpPr>
          <p:cNvPr id="129" name="Parallelogram 25"/>
          <p:cNvSpPr/>
          <p:nvPr/>
        </p:nvSpPr>
        <p:spPr>
          <a:xfrm>
            <a:off x="183960" y="5620320"/>
            <a:ext cx="3368520" cy="504720"/>
          </a:xfrm>
          <a:prstGeom prst="parallelogram">
            <a:avLst>
              <a:gd name="adj" fmla="val 55631"/>
            </a:avLst>
          </a:prstGeom>
          <a:solidFill>
            <a:schemeClr val="accent2">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Calibri"/>
              </a:rPr>
              <a:t>Timestamped Images:</a:t>
            </a:r>
            <a:endParaRPr b="0" lang="en-CA" sz="1400" spc="-1" strike="noStrike">
              <a:latin typeface="Arial"/>
            </a:endParaRPr>
          </a:p>
          <a:p>
            <a:pPr algn="ctr">
              <a:lnSpc>
                <a:spcPct val="100000"/>
              </a:lnSpc>
            </a:pPr>
            <a:r>
              <a:rPr b="0" lang="en-US" sz="1400" spc="-1" strike="noStrike">
                <a:solidFill>
                  <a:srgbClr val="000000"/>
                </a:solidFill>
                <a:latin typeface="Calibri"/>
              </a:rPr>
              <a:t>DCSxxxxx.jpg</a:t>
            </a:r>
            <a:endParaRPr b="0" lang="en-CA" sz="1400" spc="-1" strike="noStrike">
              <a:latin typeface="Arial"/>
            </a:endParaRPr>
          </a:p>
        </p:txBody>
      </p:sp>
      <p:sp>
        <p:nvSpPr>
          <p:cNvPr id="130" name="Slide Number Placeholder 7"/>
          <p:cNvSpPr txBox="1"/>
          <p:nvPr/>
        </p:nvSpPr>
        <p:spPr>
          <a:xfrm>
            <a:off x="8610480" y="6356520"/>
            <a:ext cx="2742840" cy="364680"/>
          </a:xfrm>
          <a:prstGeom prst="rect">
            <a:avLst/>
          </a:prstGeom>
          <a:noFill/>
          <a:ln w="0">
            <a:noFill/>
          </a:ln>
        </p:spPr>
        <p:txBody>
          <a:bodyPr anchor="ctr">
            <a:noAutofit/>
          </a:bodyPr>
          <a:p>
            <a:pPr algn="r">
              <a:lnSpc>
                <a:spcPct val="100000"/>
              </a:lnSpc>
            </a:pPr>
            <a:fld id="{0A6C6554-48E6-42C3-9A9F-6C74B75C155D}" type="slidenum">
              <a:rPr b="0" lang="en-CA" sz="1200" spc="-1" strike="noStrike">
                <a:solidFill>
                  <a:srgbClr val="8b8b8b"/>
                </a:solidFill>
                <a:latin typeface="Calibri"/>
              </a:rPr>
              <a:t>2</a:t>
            </a:fld>
            <a:endParaRPr b="0" lang="en-CA" sz="1200" spc="-1" strike="noStrike">
              <a:latin typeface="Times New Roman"/>
            </a:endParaRPr>
          </a:p>
        </p:txBody>
      </p:sp>
      <p:pic>
        <p:nvPicPr>
          <p:cNvPr id="131" name="" descr=""/>
          <p:cNvPicPr/>
          <p:nvPr/>
        </p:nvPicPr>
        <p:blipFill>
          <a:blip r:embed="rId1"/>
          <a:stretch/>
        </p:blipFill>
        <p:spPr>
          <a:xfrm>
            <a:off x="3581280" y="571680"/>
            <a:ext cx="8547120" cy="58420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itle 1"/>
          <p:cNvSpPr txBox="1"/>
          <p:nvPr/>
        </p:nvSpPr>
        <p:spPr>
          <a:xfrm>
            <a:off x="0" y="0"/>
            <a:ext cx="10515240" cy="774720"/>
          </a:xfrm>
          <a:prstGeom prst="rect">
            <a:avLst/>
          </a:prstGeom>
          <a:noFill/>
          <a:ln w="0">
            <a:noFill/>
          </a:ln>
        </p:spPr>
        <p:txBody>
          <a:bodyPr anchor="ctr">
            <a:normAutofit/>
          </a:bodyPr>
          <a:p>
            <a:pPr>
              <a:lnSpc>
                <a:spcPct val="90000"/>
              </a:lnSpc>
            </a:pPr>
            <a:r>
              <a:rPr b="1" lang="en-CA" sz="3200" spc="-1" strike="noStrike" u="sng">
                <a:solidFill>
                  <a:srgbClr val="000000"/>
                </a:solidFill>
                <a:uFillTx/>
                <a:latin typeface="Calibri Light"/>
              </a:rPr>
              <a:t>GPS base station </a:t>
            </a:r>
            <a:r>
              <a:rPr b="1" lang="en-CA" sz="3200" spc="-1" strike="noStrike" u="sng">
                <a:solidFill>
                  <a:srgbClr val="000000"/>
                </a:solidFill>
                <a:uFillTx/>
                <a:latin typeface="Calibri Light"/>
              </a:rPr>
              <a:t>data processing</a:t>
            </a:r>
            <a:endParaRPr b="0" lang="en-US" sz="3200" spc="-1" strike="noStrike">
              <a:solidFill>
                <a:srgbClr val="000000"/>
              </a:solidFill>
              <a:latin typeface="Calibri"/>
            </a:endParaRPr>
          </a:p>
        </p:txBody>
      </p:sp>
      <p:sp>
        <p:nvSpPr>
          <p:cNvPr id="133" name="Content Placeholder 2"/>
          <p:cNvSpPr txBox="1"/>
          <p:nvPr/>
        </p:nvSpPr>
        <p:spPr>
          <a:xfrm>
            <a:off x="6262560" y="231120"/>
            <a:ext cx="5374800" cy="449280"/>
          </a:xfrm>
          <a:prstGeom prst="rect">
            <a:avLst/>
          </a:prstGeom>
          <a:noFill/>
          <a:ln w="0">
            <a:noFill/>
          </a:ln>
        </p:spPr>
        <p:txBody>
          <a:bodyPr>
            <a:normAutofit/>
          </a:bodyPr>
          <a:p>
            <a:pPr algn="just">
              <a:lnSpc>
                <a:spcPct val="90000"/>
              </a:lnSpc>
              <a:spcBef>
                <a:spcPts val="1001"/>
              </a:spcBef>
              <a:tabLst>
                <a:tab algn="l" pos="0"/>
              </a:tabLst>
            </a:pPr>
            <a:r>
              <a:rPr b="0" i="1" lang="en-CA" sz="2400" spc="-1" strike="noStrike">
                <a:solidFill>
                  <a:srgbClr val="000000"/>
                </a:solidFill>
                <a:latin typeface="Calibri"/>
              </a:rPr>
              <a:t>Tools: Leica Infinity; CSRS-PPP</a:t>
            </a:r>
            <a:endParaRPr b="0" lang="en-US" sz="2400" spc="-1" strike="noStrike">
              <a:solidFill>
                <a:srgbClr val="000000"/>
              </a:solidFill>
              <a:latin typeface="Calibri"/>
            </a:endParaRPr>
          </a:p>
        </p:txBody>
      </p:sp>
      <p:pic>
        <p:nvPicPr>
          <p:cNvPr id="134" name="Picture 6" descr=""/>
          <p:cNvPicPr/>
          <p:nvPr/>
        </p:nvPicPr>
        <p:blipFill>
          <a:blip r:embed="rId1"/>
          <a:stretch/>
        </p:blipFill>
        <p:spPr>
          <a:xfrm>
            <a:off x="336600" y="1558080"/>
            <a:ext cx="4212720" cy="2233800"/>
          </a:xfrm>
          <a:prstGeom prst="rect">
            <a:avLst/>
          </a:prstGeom>
          <a:ln w="0">
            <a:noFill/>
          </a:ln>
        </p:spPr>
      </p:pic>
      <p:sp>
        <p:nvSpPr>
          <p:cNvPr id="135" name="Content Placeholder 2"/>
          <p:cNvSpPr/>
          <p:nvPr/>
        </p:nvSpPr>
        <p:spPr>
          <a:xfrm>
            <a:off x="213120" y="680760"/>
            <a:ext cx="5403600" cy="876960"/>
          </a:xfrm>
          <a:prstGeom prst="rect">
            <a:avLst/>
          </a:prstGeom>
          <a:noFill/>
          <a:ln w="0">
            <a:noFill/>
          </a:ln>
        </p:spPr>
        <p:style>
          <a:lnRef idx="0"/>
          <a:fillRef idx="0"/>
          <a:effectRef idx="0"/>
          <a:fontRef idx="minor"/>
        </p:style>
        <p:txBody>
          <a:bodyPr>
            <a:normAutofit fontScale="35000"/>
          </a:bodyPr>
          <a:p>
            <a:pPr marL="228600" indent="-228240" algn="just">
              <a:lnSpc>
                <a:spcPct val="90000"/>
              </a:lnSpc>
              <a:spcBef>
                <a:spcPts val="1001"/>
              </a:spcBef>
              <a:buClr>
                <a:srgbClr val="000000"/>
              </a:buClr>
              <a:buFont typeface="Arial"/>
              <a:buChar char="•"/>
            </a:pPr>
            <a:r>
              <a:rPr b="0" lang="en-CA" sz="2600" spc="-1" strike="noStrike">
                <a:solidFill>
                  <a:srgbClr val="000000"/>
                </a:solidFill>
                <a:latin typeface="Calibri"/>
              </a:rPr>
              <a:t>Step 1: Create a new project </a:t>
            </a:r>
            <a:r>
              <a:rPr b="0" lang="en-CA" sz="2400" spc="-1" strike="noStrike">
                <a:solidFill>
                  <a:srgbClr val="000000"/>
                </a:solidFill>
                <a:latin typeface="Calibri"/>
              </a:rPr>
              <a:t>(</a:t>
            </a:r>
            <a:r>
              <a:rPr b="1" lang="en-CA" sz="2400" spc="-1" strike="noStrike">
                <a:solidFill>
                  <a:srgbClr val="000000"/>
                </a:solidFill>
                <a:latin typeface="Calibri"/>
              </a:rPr>
              <a:t>yr_JulianDay</a:t>
            </a:r>
            <a:r>
              <a:rPr b="0" lang="en-CA" sz="2400" spc="-1" strike="noStrike">
                <a:solidFill>
                  <a:srgbClr val="000000"/>
                </a:solidFill>
                <a:latin typeface="Calibri"/>
              </a:rPr>
              <a:t>)</a:t>
            </a:r>
            <a:endParaRPr b="0" lang="en-CA" sz="2400" spc="-1" strike="noStrike">
              <a:latin typeface="Arial"/>
            </a:endParaRPr>
          </a:p>
          <a:p>
            <a:pPr marL="228600" indent="-228240" algn="just">
              <a:lnSpc>
                <a:spcPct val="90000"/>
              </a:lnSpc>
              <a:spcBef>
                <a:spcPts val="1001"/>
              </a:spcBef>
              <a:buClr>
                <a:srgbClr val="000000"/>
              </a:buClr>
              <a:buFont typeface="Arial"/>
              <a:buChar char="•"/>
            </a:pPr>
            <a:r>
              <a:rPr b="0" lang="en-CA" sz="2600" spc="-1" strike="noStrike">
                <a:solidFill>
                  <a:srgbClr val="000000"/>
                </a:solidFill>
                <a:latin typeface="Calibri"/>
              </a:rPr>
              <a:t>Save to yr_JulianDay_c\</a:t>
            </a:r>
            <a:r>
              <a:rPr b="1" lang="en-CA" sz="2800" spc="-1" strike="noStrike">
                <a:solidFill>
                  <a:srgbClr val="000000"/>
                </a:solidFill>
                <a:latin typeface="Calibri"/>
              </a:rPr>
              <a:t> </a:t>
            </a:r>
            <a:r>
              <a:rPr b="0" lang="en-CA" sz="2800" spc="-1" strike="noStrike">
                <a:solidFill>
                  <a:srgbClr val="000000"/>
                </a:solidFill>
                <a:latin typeface="Calibri"/>
              </a:rPr>
              <a:t>new folder\</a:t>
            </a:r>
            <a:endParaRPr b="0" lang="en-CA" sz="2800" spc="-1" strike="noStrike">
              <a:latin typeface="Arial"/>
            </a:endParaRPr>
          </a:p>
          <a:p>
            <a:pPr algn="just">
              <a:lnSpc>
                <a:spcPct val="90000"/>
              </a:lnSpc>
              <a:spcBef>
                <a:spcPts val="1001"/>
              </a:spcBef>
            </a:pPr>
            <a:endParaRPr b="0" lang="en-CA" sz="2800" spc="-1" strike="noStrike">
              <a:latin typeface="Arial"/>
            </a:endParaRPr>
          </a:p>
        </p:txBody>
      </p:sp>
      <p:pic>
        <p:nvPicPr>
          <p:cNvPr id="136" name="Picture 8" descr=""/>
          <p:cNvPicPr/>
          <p:nvPr/>
        </p:nvPicPr>
        <p:blipFill>
          <a:blip r:embed="rId2"/>
          <a:stretch/>
        </p:blipFill>
        <p:spPr>
          <a:xfrm>
            <a:off x="257760" y="4169880"/>
            <a:ext cx="4626000" cy="2477160"/>
          </a:xfrm>
          <a:prstGeom prst="rect">
            <a:avLst/>
          </a:prstGeom>
          <a:ln w="0">
            <a:noFill/>
          </a:ln>
        </p:spPr>
      </p:pic>
      <p:sp>
        <p:nvSpPr>
          <p:cNvPr id="137" name="Content Placeholder 2"/>
          <p:cNvSpPr/>
          <p:nvPr/>
        </p:nvSpPr>
        <p:spPr>
          <a:xfrm>
            <a:off x="257760" y="3741840"/>
            <a:ext cx="4626000" cy="449280"/>
          </a:xfrm>
          <a:prstGeom prst="rect">
            <a:avLst/>
          </a:prstGeom>
          <a:noFill/>
          <a:ln w="0">
            <a:noFill/>
          </a:ln>
        </p:spPr>
        <p:style>
          <a:lnRef idx="0"/>
          <a:fillRef idx="0"/>
          <a:effectRef idx="0"/>
          <a:fontRef idx="minor"/>
        </p:style>
        <p:txBody>
          <a:bodyPr>
            <a:normAutofit fontScale="41000"/>
          </a:bodyPr>
          <a:p>
            <a:pPr marL="228600" indent="-228240" algn="just">
              <a:lnSpc>
                <a:spcPct val="90000"/>
              </a:lnSpc>
              <a:spcBef>
                <a:spcPts val="1001"/>
              </a:spcBef>
              <a:buClr>
                <a:srgbClr val="000000"/>
              </a:buClr>
              <a:buFont typeface="Arial"/>
              <a:buChar char="•"/>
            </a:pPr>
            <a:r>
              <a:rPr b="0" lang="en-CA" sz="2400" spc="-1" strike="noStrike">
                <a:solidFill>
                  <a:srgbClr val="000000"/>
                </a:solidFill>
                <a:latin typeface="Calibri"/>
              </a:rPr>
              <a:t>Step 2: import *.m00 file (base station data)</a:t>
            </a:r>
            <a:endParaRPr b="0" lang="en-CA" sz="2400" spc="-1" strike="noStrike">
              <a:latin typeface="Arial"/>
            </a:endParaRPr>
          </a:p>
        </p:txBody>
      </p:sp>
      <p:sp>
        <p:nvSpPr>
          <p:cNvPr id="138" name="Content Placeholder 2"/>
          <p:cNvSpPr/>
          <p:nvPr/>
        </p:nvSpPr>
        <p:spPr>
          <a:xfrm>
            <a:off x="6556680" y="714960"/>
            <a:ext cx="4898160" cy="449280"/>
          </a:xfrm>
          <a:prstGeom prst="rect">
            <a:avLst/>
          </a:prstGeom>
          <a:noFill/>
          <a:ln w="0">
            <a:noFill/>
          </a:ln>
        </p:spPr>
        <p:style>
          <a:lnRef idx="0"/>
          <a:fillRef idx="0"/>
          <a:effectRef idx="0"/>
          <a:fontRef idx="minor"/>
        </p:style>
        <p:txBody>
          <a:bodyPr>
            <a:normAutofit fontScale="41000"/>
          </a:bodyPr>
          <a:p>
            <a:pPr marL="228600" indent="-228240" algn="just">
              <a:lnSpc>
                <a:spcPct val="90000"/>
              </a:lnSpc>
              <a:spcBef>
                <a:spcPts val="1001"/>
              </a:spcBef>
              <a:buClr>
                <a:srgbClr val="000000"/>
              </a:buClr>
              <a:buFont typeface="Arial"/>
              <a:buChar char="•"/>
            </a:pPr>
            <a:r>
              <a:rPr b="0" lang="en-CA" sz="2400" spc="-1" strike="noStrike">
                <a:solidFill>
                  <a:srgbClr val="000000"/>
                </a:solidFill>
                <a:latin typeface="Calibri"/>
              </a:rPr>
              <a:t>Step 3: Export results in RINEX format</a:t>
            </a:r>
            <a:endParaRPr b="0" lang="en-CA" sz="2400" spc="-1" strike="noStrike">
              <a:latin typeface="Arial"/>
            </a:endParaRPr>
          </a:p>
        </p:txBody>
      </p:sp>
      <p:pic>
        <p:nvPicPr>
          <p:cNvPr id="139" name="Picture 14" descr=""/>
          <p:cNvPicPr/>
          <p:nvPr/>
        </p:nvPicPr>
        <p:blipFill>
          <a:blip r:embed="rId3"/>
          <a:srcRect l="13494" t="12399" r="1896" b="1315"/>
          <a:stretch/>
        </p:blipFill>
        <p:spPr>
          <a:xfrm>
            <a:off x="6636240" y="1119600"/>
            <a:ext cx="5037120" cy="3335040"/>
          </a:xfrm>
          <a:prstGeom prst="rect">
            <a:avLst/>
          </a:prstGeom>
          <a:ln w="0">
            <a:noFill/>
          </a:ln>
        </p:spPr>
      </p:pic>
      <p:sp>
        <p:nvSpPr>
          <p:cNvPr id="140" name="Oval 15"/>
          <p:cNvSpPr/>
          <p:nvPr/>
        </p:nvSpPr>
        <p:spPr>
          <a:xfrm>
            <a:off x="9107280" y="4170240"/>
            <a:ext cx="1049760" cy="31752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sp>
      <p:pic>
        <p:nvPicPr>
          <p:cNvPr id="141" name="Picture 3" descr=""/>
          <p:cNvPicPr/>
          <p:nvPr/>
        </p:nvPicPr>
        <p:blipFill>
          <a:blip r:embed="rId4"/>
          <a:stretch/>
        </p:blipFill>
        <p:spPr>
          <a:xfrm>
            <a:off x="6548400" y="4974840"/>
            <a:ext cx="4854600" cy="1485720"/>
          </a:xfrm>
          <a:prstGeom prst="rect">
            <a:avLst/>
          </a:prstGeom>
          <a:ln w="0">
            <a:noFill/>
          </a:ln>
        </p:spPr>
      </p:pic>
      <p:sp>
        <p:nvSpPr>
          <p:cNvPr id="142" name="Oval 17"/>
          <p:cNvSpPr/>
          <p:nvPr/>
        </p:nvSpPr>
        <p:spPr>
          <a:xfrm>
            <a:off x="7582320" y="5690520"/>
            <a:ext cx="3768120" cy="3448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sp>
      <p:sp>
        <p:nvSpPr>
          <p:cNvPr id="143" name="TextBox 18"/>
          <p:cNvSpPr/>
          <p:nvPr/>
        </p:nvSpPr>
        <p:spPr>
          <a:xfrm>
            <a:off x="9579600" y="5319000"/>
            <a:ext cx="2453400" cy="454680"/>
          </a:xfrm>
          <a:prstGeom prst="rect">
            <a:avLst/>
          </a:prstGeom>
          <a:solidFill>
            <a:srgbClr val="ffc000"/>
          </a:solidFill>
          <a:ln w="0">
            <a:noFill/>
          </a:ln>
        </p:spPr>
        <p:style>
          <a:lnRef idx="0"/>
          <a:fillRef idx="0"/>
          <a:effectRef idx="0"/>
          <a:fontRef idx="minor"/>
        </p:style>
        <p:txBody>
          <a:bodyPr lIns="90000" rIns="90000" tIns="45000" bIns="45000">
            <a:spAutoFit/>
          </a:bodyPr>
          <a:p>
            <a:pPr>
              <a:lnSpc>
                <a:spcPct val="100000"/>
              </a:lnSpc>
            </a:pPr>
            <a:r>
              <a:rPr b="1" lang="en-CA" sz="1200" spc="-1" strike="noStrike">
                <a:solidFill>
                  <a:srgbClr val="000000"/>
                </a:solidFill>
                <a:latin typeface="Calibri"/>
              </a:rPr>
              <a:t>Find the rinex results in the folder</a:t>
            </a:r>
            <a:endParaRPr b="0" lang="en-CA" sz="1200" spc="-1" strike="noStrike">
              <a:latin typeface="Arial"/>
            </a:endParaRPr>
          </a:p>
        </p:txBody>
      </p:sp>
      <p:sp>
        <p:nvSpPr>
          <p:cNvPr id="144" name="Elbow Connector 5"/>
          <p:cNvSpPr/>
          <p:nvPr/>
        </p:nvSpPr>
        <p:spPr>
          <a:xfrm flipH="1" rot="16200000">
            <a:off x="4949280" y="1389960"/>
            <a:ext cx="4334040" cy="4077360"/>
          </a:xfrm>
          <a:prstGeom prst="bentConnector3">
            <a:avLst>
              <a:gd name="adj1" fmla="val 79920"/>
            </a:avLst>
          </a:prstGeom>
          <a:noFill/>
          <a:ln cap="rnd" w="44450">
            <a:solidFill>
              <a:srgbClr val="ff0000"/>
            </a:solidFill>
            <a:headEnd len="med" type="oval" w="med"/>
            <a:tailEnd len="med" type="triangle" w="med"/>
          </a:ln>
        </p:spPr>
        <p:style>
          <a:lnRef idx="1">
            <a:schemeClr val="accent1"/>
          </a:lnRef>
          <a:fillRef idx="0">
            <a:schemeClr val="accent1"/>
          </a:fillRef>
          <a:effectRef idx="0">
            <a:schemeClr val="accent1"/>
          </a:effectRef>
          <a:fontRef idx="minor"/>
        </p:style>
      </p:sp>
      <p:sp>
        <p:nvSpPr>
          <p:cNvPr id="145" name="Slide Number Placeholder 10"/>
          <p:cNvSpPr txBox="1"/>
          <p:nvPr/>
        </p:nvSpPr>
        <p:spPr>
          <a:xfrm>
            <a:off x="8610480" y="6356520"/>
            <a:ext cx="2742840" cy="364680"/>
          </a:xfrm>
          <a:prstGeom prst="rect">
            <a:avLst/>
          </a:prstGeom>
          <a:noFill/>
          <a:ln w="0">
            <a:noFill/>
          </a:ln>
        </p:spPr>
        <p:txBody>
          <a:bodyPr anchor="ctr">
            <a:noAutofit/>
          </a:bodyPr>
          <a:p>
            <a:pPr algn="r">
              <a:lnSpc>
                <a:spcPct val="100000"/>
              </a:lnSpc>
            </a:pPr>
            <a:r>
              <a:rPr b="0" lang="en-CA" sz="1200" spc="-1" strike="noStrike">
                <a:solidFill>
                  <a:srgbClr val="8b8b8b"/>
                </a:solidFill>
                <a:latin typeface="Calibri"/>
              </a:rPr>
              <a:t>Step 4: GNSS tab &gt; click base &gt; Nav RTK pt to &gt; Control point &gt; change coordinates to match BASE PPP PDF </a:t>
            </a:r>
            <a:endParaRPr b="0" lang="en-CA" sz="1200" spc="-1" strike="noStrike">
              <a:latin typeface="Times New Roman"/>
            </a:endParaRPr>
          </a:p>
          <a:p>
            <a:pPr algn="r">
              <a:lnSpc>
                <a:spcPct val="100000"/>
              </a:lnSpc>
            </a:pPr>
            <a:r>
              <a:rPr b="0" lang="en-CA" sz="1200" spc="-1" strike="noStrike">
                <a:solidFill>
                  <a:srgbClr val="8b8b8b"/>
                </a:solidFill>
                <a:latin typeface="Calibri"/>
              </a:rPr>
              <a:t>*Make sure antenna height matches the PPP pdf </a:t>
            </a:r>
            <a:endParaRPr b="0" lang="en-CA" sz="1200" spc="-1" strike="noStrike">
              <a:latin typeface="Times New Roman"/>
            </a:endParaRPr>
          </a:p>
        </p:txBody>
      </p:sp>
      <p:sp>
        <p:nvSpPr>
          <p:cNvPr id="146" name="Rectangle 4"/>
          <p:cNvSpPr/>
          <p:nvPr/>
        </p:nvSpPr>
        <p:spPr>
          <a:xfrm>
            <a:off x="10515600" y="4191480"/>
            <a:ext cx="575640" cy="2304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Slide Number Placeholder 1"/>
          <p:cNvSpPr txBox="1"/>
          <p:nvPr/>
        </p:nvSpPr>
        <p:spPr>
          <a:xfrm>
            <a:off x="8610480" y="6356520"/>
            <a:ext cx="2742840" cy="364680"/>
          </a:xfrm>
          <a:prstGeom prst="rect">
            <a:avLst/>
          </a:prstGeom>
          <a:noFill/>
          <a:ln w="0">
            <a:noFill/>
          </a:ln>
        </p:spPr>
        <p:txBody>
          <a:bodyPr anchor="ctr">
            <a:noAutofit/>
          </a:bodyPr>
          <a:p>
            <a:pPr algn="r">
              <a:lnSpc>
                <a:spcPct val="100000"/>
              </a:lnSpc>
            </a:pPr>
            <a:fld id="{2CDC6210-B362-48A4-A250-50E380319C32}" type="slidenum">
              <a:rPr b="0" lang="en-CA" sz="1200" spc="-1" strike="noStrike">
                <a:solidFill>
                  <a:srgbClr val="8b8b8b"/>
                </a:solidFill>
                <a:latin typeface="Calibri"/>
              </a:rPr>
              <a:t>3</a:t>
            </a:fld>
            <a:endParaRPr b="0" lang="en-CA" sz="1200" spc="-1" strike="noStrike">
              <a:latin typeface="Times New Roman"/>
            </a:endParaRPr>
          </a:p>
        </p:txBody>
      </p:sp>
      <p:sp>
        <p:nvSpPr>
          <p:cNvPr id="148" name="Content Placeholder 2"/>
          <p:cNvSpPr/>
          <p:nvPr/>
        </p:nvSpPr>
        <p:spPr>
          <a:xfrm>
            <a:off x="6262560" y="231120"/>
            <a:ext cx="5374800" cy="449280"/>
          </a:xfrm>
          <a:prstGeom prst="rect">
            <a:avLst/>
          </a:prstGeom>
          <a:noFill/>
          <a:ln w="0">
            <a:noFill/>
          </a:ln>
        </p:spPr>
        <p:style>
          <a:lnRef idx="0"/>
          <a:fillRef idx="0"/>
          <a:effectRef idx="0"/>
          <a:fontRef idx="minor"/>
        </p:style>
        <p:txBody>
          <a:bodyPr lIns="90000" rIns="90000" tIns="45000" bIns="45000">
            <a:normAutofit/>
          </a:bodyPr>
          <a:p>
            <a:pPr algn="just">
              <a:lnSpc>
                <a:spcPct val="90000"/>
              </a:lnSpc>
              <a:spcBef>
                <a:spcPts val="1001"/>
              </a:spcBef>
              <a:tabLst>
                <a:tab algn="l" pos="0"/>
              </a:tabLst>
            </a:pPr>
            <a:r>
              <a:rPr b="0" i="1" lang="en-CA" sz="2400" spc="-1" strike="noStrike">
                <a:solidFill>
                  <a:srgbClr val="000000"/>
                </a:solidFill>
                <a:latin typeface="Calibri"/>
              </a:rPr>
              <a:t>Tools: Leica Infinity; CSRS-PPP</a:t>
            </a:r>
            <a:endParaRPr b="0" lang="en-CA" sz="2400" spc="-1" strike="noStrike">
              <a:latin typeface="Arial"/>
            </a:endParaRPr>
          </a:p>
        </p:txBody>
      </p:sp>
      <p:sp>
        <p:nvSpPr>
          <p:cNvPr id="149" name="Title 1"/>
          <p:cNvSpPr/>
          <p:nvPr/>
        </p:nvSpPr>
        <p:spPr>
          <a:xfrm>
            <a:off x="0" y="0"/>
            <a:ext cx="5688360" cy="774720"/>
          </a:xfrm>
          <a:prstGeom prst="rect">
            <a:avLst/>
          </a:prstGeom>
          <a:noFill/>
          <a:ln w="0">
            <a:noFill/>
          </a:ln>
        </p:spPr>
        <p:style>
          <a:lnRef idx="0"/>
          <a:fillRef idx="0"/>
          <a:effectRef idx="0"/>
          <a:fontRef idx="minor"/>
        </p:style>
        <p:txBody>
          <a:bodyPr lIns="90000" rIns="90000" tIns="45000" bIns="45000">
            <a:normAutofit fontScale="70000"/>
          </a:bodyPr>
          <a:p>
            <a:pPr>
              <a:lnSpc>
                <a:spcPct val="90000"/>
              </a:lnSpc>
            </a:pPr>
            <a:r>
              <a:rPr b="1" lang="en-CA" sz="3200" spc="-1" strike="noStrike" u="sng">
                <a:solidFill>
                  <a:srgbClr val="000000"/>
                </a:solidFill>
                <a:uFillTx/>
                <a:latin typeface="Calibri Light"/>
              </a:rPr>
              <a:t>GPS ROVER data processing</a:t>
            </a:r>
            <a:endParaRPr b="0" lang="en-CA" sz="3200" spc="-1" strike="noStrike">
              <a:latin typeface="Arial"/>
            </a:endParaRPr>
          </a:p>
        </p:txBody>
      </p:sp>
      <p:sp>
        <p:nvSpPr>
          <p:cNvPr id="150" name="TextBox 4"/>
          <p:cNvSpPr/>
          <p:nvPr/>
        </p:nvSpPr>
        <p:spPr>
          <a:xfrm>
            <a:off x="360360" y="844200"/>
            <a:ext cx="4510080" cy="1187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After exporting the RINEX file:</a:t>
            </a:r>
            <a:endParaRPr b="0" lang="en-CA" sz="1800" spc="-1" strike="noStrike">
              <a:latin typeface="Arial"/>
            </a:endParaRPr>
          </a:p>
          <a:p>
            <a:pPr>
              <a:lnSpc>
                <a:spcPct val="100000"/>
              </a:lnSpc>
            </a:pPr>
            <a:r>
              <a:rPr b="0" lang="en-US" sz="1800" spc="-1" strike="noStrike">
                <a:solidFill>
                  <a:srgbClr val="000000"/>
                </a:solidFill>
                <a:latin typeface="Calibri"/>
              </a:rPr>
              <a:t>1. Import the *.moo file from the ROVER folder.</a:t>
            </a:r>
            <a:endParaRPr b="0" lang="en-CA" sz="1800" spc="-1" strike="noStrike">
              <a:latin typeface="Arial"/>
            </a:endParaRPr>
          </a:p>
          <a:p>
            <a:pPr>
              <a:lnSpc>
                <a:spcPct val="100000"/>
              </a:lnSpc>
            </a:pPr>
            <a:r>
              <a:rPr b="0" lang="en-US" sz="1800" spc="-1" strike="noStrike">
                <a:solidFill>
                  <a:srgbClr val="000000"/>
                </a:solidFill>
                <a:latin typeface="Calibri"/>
              </a:rPr>
              <a:t>2. Export the file to text or to Ascii</a:t>
            </a:r>
            <a:endParaRPr b="0" lang="en-CA" sz="1800" spc="-1" strike="noStrike">
              <a:latin typeface="Arial"/>
            </a:endParaRPr>
          </a:p>
        </p:txBody>
      </p:sp>
      <p:pic>
        <p:nvPicPr>
          <p:cNvPr id="151" name="Picture 7" descr=""/>
          <p:cNvPicPr/>
          <p:nvPr/>
        </p:nvPicPr>
        <p:blipFill>
          <a:blip r:embed="rId1"/>
          <a:stretch/>
        </p:blipFill>
        <p:spPr>
          <a:xfrm>
            <a:off x="4478040" y="714600"/>
            <a:ext cx="7159320" cy="2658960"/>
          </a:xfrm>
          <a:prstGeom prst="rect">
            <a:avLst/>
          </a:prstGeom>
          <a:ln w="0">
            <a:noFill/>
          </a:ln>
        </p:spPr>
      </p:pic>
      <p:pic>
        <p:nvPicPr>
          <p:cNvPr id="152" name="Picture 8" descr=""/>
          <p:cNvPicPr/>
          <p:nvPr/>
        </p:nvPicPr>
        <p:blipFill>
          <a:blip r:embed="rId2"/>
          <a:stretch/>
        </p:blipFill>
        <p:spPr>
          <a:xfrm>
            <a:off x="182880" y="2157840"/>
            <a:ext cx="5322600" cy="45118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itle 1"/>
          <p:cNvSpPr txBox="1"/>
          <p:nvPr/>
        </p:nvSpPr>
        <p:spPr>
          <a:xfrm>
            <a:off x="0" y="0"/>
            <a:ext cx="10515240" cy="774720"/>
          </a:xfrm>
          <a:prstGeom prst="rect">
            <a:avLst/>
          </a:prstGeom>
          <a:noFill/>
          <a:ln w="0">
            <a:noFill/>
          </a:ln>
        </p:spPr>
        <p:txBody>
          <a:bodyPr anchor="ctr">
            <a:normAutofit/>
          </a:bodyPr>
          <a:p>
            <a:pPr>
              <a:lnSpc>
                <a:spcPct val="90000"/>
              </a:lnSpc>
            </a:pPr>
            <a:r>
              <a:rPr b="0" lang="en-CA" sz="4000" spc="-1" strike="noStrike">
                <a:solidFill>
                  <a:srgbClr val="000000"/>
                </a:solidFill>
                <a:latin typeface="Calibri Light"/>
              </a:rPr>
              <a:t>GPS base station data processing</a:t>
            </a:r>
            <a:endParaRPr b="0" lang="en-US" sz="4000" spc="-1" strike="noStrike">
              <a:solidFill>
                <a:srgbClr val="000000"/>
              </a:solidFill>
              <a:latin typeface="Calibri"/>
            </a:endParaRPr>
          </a:p>
        </p:txBody>
      </p:sp>
      <p:sp>
        <p:nvSpPr>
          <p:cNvPr id="154" name="Content Placeholder 2"/>
          <p:cNvSpPr/>
          <p:nvPr/>
        </p:nvSpPr>
        <p:spPr>
          <a:xfrm>
            <a:off x="257760" y="753480"/>
            <a:ext cx="4744800" cy="449280"/>
          </a:xfrm>
          <a:prstGeom prst="rect">
            <a:avLst/>
          </a:prstGeom>
          <a:noFill/>
          <a:ln w="0">
            <a:noFill/>
          </a:ln>
        </p:spPr>
        <p:style>
          <a:lnRef idx="0"/>
          <a:fillRef idx="0"/>
          <a:effectRef idx="0"/>
          <a:fontRef idx="minor"/>
        </p:style>
        <p:txBody>
          <a:bodyPr>
            <a:normAutofit fontScale="41000"/>
          </a:bodyPr>
          <a:p>
            <a:pPr marL="228600" indent="-228240" algn="just">
              <a:lnSpc>
                <a:spcPct val="90000"/>
              </a:lnSpc>
              <a:spcBef>
                <a:spcPts val="1001"/>
              </a:spcBef>
              <a:buClr>
                <a:srgbClr val="000000"/>
              </a:buClr>
              <a:buFont typeface="Arial"/>
              <a:buChar char="•"/>
            </a:pPr>
            <a:r>
              <a:rPr b="0" lang="en-CA" sz="2400" spc="-1" strike="noStrike">
                <a:solidFill>
                  <a:srgbClr val="000000"/>
                </a:solidFill>
                <a:latin typeface="Calibri"/>
              </a:rPr>
              <a:t>Step 4: CSRS-PPP results (login required)</a:t>
            </a:r>
            <a:endParaRPr b="0" lang="en-CA" sz="2400" spc="-1" strike="noStrike">
              <a:latin typeface="Arial"/>
            </a:endParaRPr>
          </a:p>
        </p:txBody>
      </p:sp>
      <p:pic>
        <p:nvPicPr>
          <p:cNvPr id="155" name="Picture 5" descr=""/>
          <p:cNvPicPr/>
          <p:nvPr/>
        </p:nvPicPr>
        <p:blipFill>
          <a:blip r:embed="rId1"/>
          <a:stretch/>
        </p:blipFill>
        <p:spPr>
          <a:xfrm>
            <a:off x="445320" y="1203120"/>
            <a:ext cx="4950360" cy="5515200"/>
          </a:xfrm>
          <a:prstGeom prst="rect">
            <a:avLst/>
          </a:prstGeom>
          <a:ln w="0">
            <a:noFill/>
          </a:ln>
        </p:spPr>
      </p:pic>
      <p:sp>
        <p:nvSpPr>
          <p:cNvPr id="156" name="TextBox 10"/>
          <p:cNvSpPr/>
          <p:nvPr/>
        </p:nvSpPr>
        <p:spPr>
          <a:xfrm>
            <a:off x="6280920" y="1203120"/>
            <a:ext cx="5141160" cy="729000"/>
          </a:xfrm>
          <a:prstGeom prst="rect">
            <a:avLst/>
          </a:prstGeom>
          <a:solidFill>
            <a:srgbClr val="ffc000"/>
          </a:solidFill>
          <a:ln w="0">
            <a:solidFill>
              <a:srgbClr val="c00000"/>
            </a:solidFill>
          </a:ln>
        </p:spPr>
        <p:style>
          <a:lnRef idx="0"/>
          <a:fillRef idx="0"/>
          <a:effectRef idx="0"/>
          <a:fontRef idx="minor"/>
        </p:style>
        <p:txBody>
          <a:bodyPr lIns="90000" rIns="90000" tIns="45000" bIns="45000">
            <a:spAutoFit/>
          </a:bodyPr>
          <a:p>
            <a:pPr>
              <a:lnSpc>
                <a:spcPct val="100000"/>
              </a:lnSpc>
            </a:pPr>
            <a:r>
              <a:rPr b="1" lang="en-CA" sz="1400" spc="-1" strike="noStrike" u="sng">
                <a:solidFill>
                  <a:srgbClr val="000000"/>
                </a:solidFill>
                <a:uFillTx/>
                <a:latin typeface="Calibri"/>
              </a:rPr>
              <a:t>full-output.zip</a:t>
            </a:r>
            <a:r>
              <a:rPr b="0" lang="en-CA" sz="1400" spc="-1" strike="noStrike">
                <a:solidFill>
                  <a:srgbClr val="000000"/>
                </a:solidFill>
                <a:latin typeface="Calibri"/>
              </a:rPr>
              <a:t> will be sent to the email address, which is used to login at CSRS-PPP, after submitting the *.**o file.</a:t>
            </a:r>
            <a:endParaRPr b="0" lang="en-CA" sz="1400" spc="-1" strike="noStrike">
              <a:latin typeface="Arial"/>
            </a:endParaRPr>
          </a:p>
        </p:txBody>
      </p:sp>
      <p:pic>
        <p:nvPicPr>
          <p:cNvPr id="157" name="Picture 12" descr=""/>
          <p:cNvPicPr/>
          <p:nvPr/>
        </p:nvPicPr>
        <p:blipFill>
          <a:blip r:embed="rId2"/>
          <a:stretch/>
        </p:blipFill>
        <p:spPr>
          <a:xfrm>
            <a:off x="6280920" y="2154600"/>
            <a:ext cx="1942920" cy="1380600"/>
          </a:xfrm>
          <a:prstGeom prst="rect">
            <a:avLst/>
          </a:prstGeom>
          <a:ln w="0">
            <a:noFill/>
          </a:ln>
        </p:spPr>
      </p:pic>
      <p:sp>
        <p:nvSpPr>
          <p:cNvPr id="158" name="Arrow: Down 13"/>
          <p:cNvSpPr/>
          <p:nvPr/>
        </p:nvSpPr>
        <p:spPr>
          <a:xfrm rot="5400000">
            <a:off x="8304120" y="2107080"/>
            <a:ext cx="268200" cy="427680"/>
          </a:xfrm>
          <a:prstGeom prst="downArrow">
            <a:avLst>
              <a:gd name="adj1" fmla="val 50000"/>
              <a:gd name="adj2" fmla="val 5649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sp>
      <p:sp>
        <p:nvSpPr>
          <p:cNvPr id="159" name="TextBox 19"/>
          <p:cNvSpPr/>
          <p:nvPr/>
        </p:nvSpPr>
        <p:spPr>
          <a:xfrm>
            <a:off x="6170040" y="1737360"/>
            <a:ext cx="540756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CA" sz="1800" spc="-1" strike="noStrike">
                <a:solidFill>
                  <a:srgbClr val="000000"/>
                </a:solidFill>
                <a:latin typeface="Calibri"/>
              </a:rPr>
              <a:t>Unzipping full-output.zip provides the following files</a:t>
            </a:r>
            <a:endParaRPr b="0" lang="en-CA" sz="1800" spc="-1" strike="noStrike">
              <a:latin typeface="Arial"/>
            </a:endParaRPr>
          </a:p>
        </p:txBody>
      </p:sp>
      <p:sp>
        <p:nvSpPr>
          <p:cNvPr id="160" name="Connector: Elbow 22"/>
          <p:cNvSpPr/>
          <p:nvPr/>
        </p:nvSpPr>
        <p:spPr>
          <a:xfrm>
            <a:off x="7387920" y="2634480"/>
            <a:ext cx="1042920" cy="930240"/>
          </a:xfrm>
          <a:prstGeom prst="bentConnector2">
            <a:avLst/>
          </a:prstGeom>
          <a:noFill/>
          <a:ln w="38100">
            <a:solidFill>
              <a:srgbClr val="c00000"/>
            </a:solidFill>
            <a:tailEnd len="med" type="triangle" w="med"/>
          </a:ln>
        </p:spPr>
        <p:style>
          <a:lnRef idx="1">
            <a:schemeClr val="accent1"/>
          </a:lnRef>
          <a:fillRef idx="0">
            <a:schemeClr val="accent1"/>
          </a:fillRef>
          <a:effectRef idx="0">
            <a:schemeClr val="accent1"/>
          </a:effectRef>
          <a:fontRef idx="minor"/>
        </p:style>
      </p:sp>
      <p:pic>
        <p:nvPicPr>
          <p:cNvPr id="161" name="Picture 25" descr=""/>
          <p:cNvPicPr/>
          <p:nvPr/>
        </p:nvPicPr>
        <p:blipFill>
          <a:blip r:embed="rId3"/>
          <a:stretch/>
        </p:blipFill>
        <p:spPr>
          <a:xfrm>
            <a:off x="6280920" y="3574800"/>
            <a:ext cx="5296320" cy="3112920"/>
          </a:xfrm>
          <a:prstGeom prst="rect">
            <a:avLst/>
          </a:prstGeom>
          <a:ln w="0">
            <a:noFill/>
          </a:ln>
        </p:spPr>
      </p:pic>
      <p:sp>
        <p:nvSpPr>
          <p:cNvPr id="162" name="Rectangle 26"/>
          <p:cNvSpPr/>
          <p:nvPr/>
        </p:nvSpPr>
        <p:spPr>
          <a:xfrm>
            <a:off x="8570520" y="3565080"/>
            <a:ext cx="2938680" cy="42624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p:style>
      </p:sp>
      <p:sp>
        <p:nvSpPr>
          <p:cNvPr id="163" name="Rectangle 27"/>
          <p:cNvSpPr/>
          <p:nvPr/>
        </p:nvSpPr>
        <p:spPr>
          <a:xfrm>
            <a:off x="10305000" y="5000040"/>
            <a:ext cx="1204200" cy="82944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p:style>
      </p:sp>
      <p:sp>
        <p:nvSpPr>
          <p:cNvPr id="164" name="TextBox 28"/>
          <p:cNvSpPr/>
          <p:nvPr/>
        </p:nvSpPr>
        <p:spPr>
          <a:xfrm>
            <a:off x="8570520" y="3237480"/>
            <a:ext cx="2938680" cy="515880"/>
          </a:xfrm>
          <a:prstGeom prst="rect">
            <a:avLst/>
          </a:prstGeom>
          <a:solidFill>
            <a:srgbClr val="ffc000"/>
          </a:solidFill>
          <a:ln w="0">
            <a:solidFill>
              <a:srgbClr val="c00000"/>
            </a:solidFill>
          </a:ln>
        </p:spPr>
        <p:style>
          <a:lnRef idx="0"/>
          <a:fillRef idx="0"/>
          <a:effectRef idx="0"/>
          <a:fontRef idx="minor"/>
        </p:style>
        <p:txBody>
          <a:bodyPr lIns="90000" rIns="90000" tIns="45000" bIns="45000">
            <a:spAutoFit/>
          </a:bodyPr>
          <a:p>
            <a:pPr>
              <a:lnSpc>
                <a:spcPct val="100000"/>
              </a:lnSpc>
            </a:pPr>
            <a:r>
              <a:rPr b="0" lang="en-CA" sz="1400" spc="-1" strike="noStrike">
                <a:solidFill>
                  <a:srgbClr val="000000"/>
                </a:solidFill>
                <a:latin typeface="Calibri"/>
              </a:rPr>
              <a:t>For Rover / eMotion data processing</a:t>
            </a:r>
            <a:endParaRPr b="0" lang="en-CA" sz="1400" spc="-1" strike="noStrike">
              <a:latin typeface="Arial"/>
            </a:endParaRPr>
          </a:p>
        </p:txBody>
      </p:sp>
      <p:sp>
        <p:nvSpPr>
          <p:cNvPr id="165" name="TextBox 29"/>
          <p:cNvSpPr/>
          <p:nvPr/>
        </p:nvSpPr>
        <p:spPr>
          <a:xfrm>
            <a:off x="9296280" y="4692240"/>
            <a:ext cx="2706480" cy="515880"/>
          </a:xfrm>
          <a:prstGeom prst="rect">
            <a:avLst/>
          </a:prstGeom>
          <a:solidFill>
            <a:srgbClr val="ffc000"/>
          </a:solidFill>
          <a:ln w="0">
            <a:solidFill>
              <a:srgbClr val="c00000"/>
            </a:solidFill>
          </a:ln>
        </p:spPr>
        <p:style>
          <a:lnRef idx="0"/>
          <a:fillRef idx="0"/>
          <a:effectRef idx="0"/>
          <a:fontRef idx="minor"/>
        </p:style>
        <p:txBody>
          <a:bodyPr lIns="90000" rIns="90000" tIns="45000" bIns="45000">
            <a:spAutoFit/>
          </a:bodyPr>
          <a:p>
            <a:pPr algn="ctr">
              <a:lnSpc>
                <a:spcPct val="100000"/>
              </a:lnSpc>
            </a:pPr>
            <a:r>
              <a:rPr b="0" lang="en-CA" sz="1400" spc="-1" strike="noStrike">
                <a:solidFill>
                  <a:srgbClr val="000000"/>
                </a:solidFill>
                <a:latin typeface="Calibri"/>
              </a:rPr>
              <a:t>For Pospac Projection Definition</a:t>
            </a:r>
            <a:endParaRPr b="0" lang="en-CA" sz="1400" spc="-1" strike="noStrike">
              <a:latin typeface="Arial"/>
            </a:endParaRPr>
          </a:p>
        </p:txBody>
      </p:sp>
      <p:sp>
        <p:nvSpPr>
          <p:cNvPr id="166" name="Rectangle 2"/>
          <p:cNvSpPr/>
          <p:nvPr/>
        </p:nvSpPr>
        <p:spPr>
          <a:xfrm>
            <a:off x="1428480" y="1464840"/>
            <a:ext cx="3380040" cy="199800"/>
          </a:xfrm>
          <a:prstGeom prst="rect">
            <a:avLst/>
          </a:prstGeom>
          <a:noFill/>
          <a:ln w="28575">
            <a:solidFill>
              <a:srgbClr val="ed7d31"/>
            </a:solidFill>
          </a:ln>
        </p:spPr>
        <p:style>
          <a:lnRef idx="2">
            <a:schemeClr val="accent2"/>
          </a:lnRef>
          <a:fillRef idx="1001">
            <a:schemeClr val="lt1"/>
          </a:fillRef>
          <a:effectRef idx="0">
            <a:schemeClr val="accent2"/>
          </a:effectRef>
          <a:fontRef idx="minor"/>
        </p:style>
      </p:sp>
      <p:sp>
        <p:nvSpPr>
          <p:cNvPr id="167" name="Slide Number Placeholder 4"/>
          <p:cNvSpPr txBox="1"/>
          <p:nvPr/>
        </p:nvSpPr>
        <p:spPr>
          <a:xfrm>
            <a:off x="8610480" y="6356520"/>
            <a:ext cx="2742840" cy="364680"/>
          </a:xfrm>
          <a:prstGeom prst="rect">
            <a:avLst/>
          </a:prstGeom>
          <a:noFill/>
          <a:ln w="0">
            <a:noFill/>
          </a:ln>
        </p:spPr>
        <p:txBody>
          <a:bodyPr anchor="ctr">
            <a:noAutofit/>
          </a:bodyPr>
          <a:p>
            <a:pPr algn="r">
              <a:lnSpc>
                <a:spcPct val="100000"/>
              </a:lnSpc>
            </a:pPr>
            <a:fld id="{28B892D2-239D-45F7-9CD5-669E41C77B4E}" type="slidenum">
              <a:rPr b="0" lang="en-CA" sz="1200" spc="-1" strike="noStrike">
                <a:solidFill>
                  <a:srgbClr val="8b8b8b"/>
                </a:solidFill>
                <a:latin typeface="Calibri"/>
              </a:rPr>
              <a:t>5</a:t>
            </a:fld>
            <a:endParaRPr b="0" lang="en-CA" sz="12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itle 1"/>
          <p:cNvSpPr txBox="1"/>
          <p:nvPr/>
        </p:nvSpPr>
        <p:spPr>
          <a:xfrm>
            <a:off x="0" y="0"/>
            <a:ext cx="10515240" cy="774720"/>
          </a:xfrm>
          <a:prstGeom prst="rect">
            <a:avLst/>
          </a:prstGeom>
          <a:noFill/>
          <a:ln w="0">
            <a:noFill/>
          </a:ln>
        </p:spPr>
        <p:txBody>
          <a:bodyPr anchor="ctr">
            <a:normAutofit/>
          </a:bodyPr>
          <a:p>
            <a:pPr algn="just">
              <a:lnSpc>
                <a:spcPct val="90000"/>
              </a:lnSpc>
            </a:pPr>
            <a:r>
              <a:rPr b="1" lang="en-CA" sz="3200" spc="-1" strike="noStrike" u="sng">
                <a:solidFill>
                  <a:srgbClr val="000000"/>
                </a:solidFill>
                <a:uFillTx/>
                <a:latin typeface="Calibri Light"/>
              </a:rPr>
              <a:t>Generating trajectories of LiDAR flights     </a:t>
            </a:r>
            <a:endParaRPr b="0" lang="en-US" sz="3200" spc="-1" strike="noStrike">
              <a:solidFill>
                <a:srgbClr val="000000"/>
              </a:solidFill>
              <a:latin typeface="Calibri"/>
            </a:endParaRPr>
          </a:p>
        </p:txBody>
      </p:sp>
      <p:sp>
        <p:nvSpPr>
          <p:cNvPr id="169" name="Content Placeholder 2"/>
          <p:cNvSpPr/>
          <p:nvPr/>
        </p:nvSpPr>
        <p:spPr>
          <a:xfrm>
            <a:off x="137520" y="670320"/>
            <a:ext cx="4498560" cy="6141240"/>
          </a:xfrm>
          <a:prstGeom prst="rect">
            <a:avLst/>
          </a:prstGeom>
          <a:noFill/>
          <a:ln w="0">
            <a:noFill/>
          </a:ln>
        </p:spPr>
        <p:style>
          <a:lnRef idx="0"/>
          <a:fillRef idx="0"/>
          <a:effectRef idx="0"/>
          <a:fontRef idx="minor"/>
        </p:style>
        <p:txBody>
          <a:bodyPr>
            <a:normAutofit fontScale="73000"/>
          </a:bodyPr>
          <a:p>
            <a:pPr marL="228600" indent="-228240">
              <a:lnSpc>
                <a:spcPct val="90000"/>
              </a:lnSpc>
              <a:spcBef>
                <a:spcPts val="1001"/>
              </a:spcBef>
              <a:buClr>
                <a:srgbClr val="000000"/>
              </a:buClr>
              <a:buFont typeface="Arial"/>
              <a:buChar char="•"/>
            </a:pPr>
            <a:r>
              <a:rPr b="0" lang="en-CA" sz="2400" spc="-1" strike="noStrike" u="sng">
                <a:solidFill>
                  <a:srgbClr val="000000"/>
                </a:solidFill>
                <a:uFillTx/>
                <a:latin typeface="Calibri"/>
              </a:rPr>
              <a:t>Step 1</a:t>
            </a:r>
            <a:r>
              <a:rPr b="0" lang="en-CA" sz="2400" spc="-1" strike="noStrike">
                <a:solidFill>
                  <a:srgbClr val="000000"/>
                </a:solidFill>
                <a:latin typeface="Calibri"/>
              </a:rPr>
              <a:t>: Create a new default project and provide name;</a:t>
            </a:r>
            <a:endParaRPr b="0" lang="en-CA" sz="2400" spc="-1" strike="noStrike">
              <a:latin typeface="Arial"/>
            </a:endParaRPr>
          </a:p>
          <a:p>
            <a:pPr marL="228600" indent="-228240">
              <a:lnSpc>
                <a:spcPct val="90000"/>
              </a:lnSpc>
              <a:spcBef>
                <a:spcPts val="1001"/>
              </a:spcBef>
              <a:buClr>
                <a:srgbClr val="000000"/>
              </a:buClr>
              <a:buFont typeface="Arial"/>
              <a:buChar char="•"/>
            </a:pPr>
            <a:r>
              <a:rPr b="0" lang="en-CA" sz="2400" spc="-1" strike="noStrike">
                <a:solidFill>
                  <a:srgbClr val="000000"/>
                </a:solidFill>
                <a:latin typeface="Calibri"/>
              </a:rPr>
              <a:t>Double click “Mission1” to rename and “Save As” for the project location. Make Directory under main Processing directory. (within your proj__a folder)</a:t>
            </a:r>
            <a:endParaRPr b="0" lang="en-CA" sz="2400" spc="-1" strike="noStrike">
              <a:latin typeface="Arial"/>
            </a:endParaRPr>
          </a:p>
          <a:p>
            <a:pPr algn="just">
              <a:lnSpc>
                <a:spcPct val="90000"/>
              </a:lnSpc>
              <a:spcBef>
                <a:spcPts val="1001"/>
              </a:spcBef>
            </a:pPr>
            <a:endParaRPr b="0" lang="en-CA" sz="2400" spc="-1" strike="noStrike">
              <a:latin typeface="Arial"/>
            </a:endParaRPr>
          </a:p>
          <a:p>
            <a:pPr algn="just">
              <a:lnSpc>
                <a:spcPct val="90000"/>
              </a:lnSpc>
              <a:spcBef>
                <a:spcPts val="1001"/>
              </a:spcBef>
            </a:pPr>
            <a:endParaRPr b="0" lang="en-CA" sz="2400" spc="-1" strike="noStrike">
              <a:latin typeface="Arial"/>
            </a:endParaRPr>
          </a:p>
          <a:p>
            <a:pPr algn="just">
              <a:lnSpc>
                <a:spcPct val="90000"/>
              </a:lnSpc>
              <a:spcBef>
                <a:spcPts val="1001"/>
              </a:spcBef>
            </a:pPr>
            <a:endParaRPr b="0" lang="en-CA" sz="2400" spc="-1" strike="noStrike">
              <a:latin typeface="Arial"/>
            </a:endParaRPr>
          </a:p>
          <a:p>
            <a:pPr algn="just">
              <a:lnSpc>
                <a:spcPct val="90000"/>
              </a:lnSpc>
              <a:spcBef>
                <a:spcPts val="1001"/>
              </a:spcBef>
            </a:pPr>
            <a:endParaRPr b="0" lang="en-CA" sz="2400" spc="-1" strike="noStrike">
              <a:latin typeface="Arial"/>
            </a:endParaRPr>
          </a:p>
          <a:p>
            <a:pPr algn="just">
              <a:lnSpc>
                <a:spcPct val="90000"/>
              </a:lnSpc>
              <a:spcBef>
                <a:spcPts val="1001"/>
              </a:spcBef>
            </a:pPr>
            <a:endParaRPr b="0" lang="en-CA" sz="2400" spc="-1" strike="noStrike">
              <a:latin typeface="Arial"/>
            </a:endParaRPr>
          </a:p>
          <a:p>
            <a:pPr algn="just">
              <a:lnSpc>
                <a:spcPct val="90000"/>
              </a:lnSpc>
              <a:spcBef>
                <a:spcPts val="1001"/>
              </a:spcBef>
            </a:pPr>
            <a:endParaRPr b="0" lang="en-CA" sz="2400" spc="-1" strike="noStrike">
              <a:latin typeface="Arial"/>
            </a:endParaRPr>
          </a:p>
          <a:p>
            <a:pPr marL="228600" indent="-228240">
              <a:lnSpc>
                <a:spcPct val="90000"/>
              </a:lnSpc>
              <a:spcBef>
                <a:spcPts val="1001"/>
              </a:spcBef>
              <a:buClr>
                <a:srgbClr val="000000"/>
              </a:buClr>
              <a:buFont typeface="Arial"/>
              <a:buChar char="•"/>
            </a:pPr>
            <a:r>
              <a:rPr b="0" lang="en-CA" sz="2400" spc="-1" strike="noStrike" u="sng">
                <a:solidFill>
                  <a:srgbClr val="000000"/>
                </a:solidFill>
                <a:uFillTx/>
                <a:latin typeface="Calibri"/>
              </a:rPr>
              <a:t>Step2</a:t>
            </a:r>
            <a:r>
              <a:rPr b="0" lang="en-CA" sz="2400" spc="-1" strike="noStrike">
                <a:solidFill>
                  <a:srgbClr val="000000"/>
                </a:solidFill>
                <a:latin typeface="Calibri"/>
              </a:rPr>
              <a:t>: Import Rinex observations: *.**o file from the “exported data” folder</a:t>
            </a:r>
            <a:endParaRPr b="0" lang="en-CA" sz="2400" spc="-1" strike="noStrike">
              <a:latin typeface="Arial"/>
            </a:endParaRPr>
          </a:p>
        </p:txBody>
      </p:sp>
      <p:grpSp>
        <p:nvGrpSpPr>
          <p:cNvPr id="170" name="Group 14"/>
          <p:cNvGrpSpPr/>
          <p:nvPr/>
        </p:nvGrpSpPr>
        <p:grpSpPr>
          <a:xfrm>
            <a:off x="4576680" y="1663920"/>
            <a:ext cx="7540920" cy="4073040"/>
            <a:chOff x="4576680" y="1663920"/>
            <a:chExt cx="7540920" cy="4073040"/>
          </a:xfrm>
        </p:grpSpPr>
        <p:pic>
          <p:nvPicPr>
            <p:cNvPr id="171" name="Picture 15" descr=""/>
            <p:cNvPicPr/>
            <p:nvPr/>
          </p:nvPicPr>
          <p:blipFill>
            <a:blip r:embed="rId1"/>
            <a:stretch/>
          </p:blipFill>
          <p:spPr>
            <a:xfrm>
              <a:off x="4576680" y="1663920"/>
              <a:ext cx="7540920" cy="4073040"/>
            </a:xfrm>
            <a:prstGeom prst="rect">
              <a:avLst/>
            </a:prstGeom>
            <a:ln w="0">
              <a:noFill/>
            </a:ln>
          </p:spPr>
        </p:pic>
        <p:sp>
          <p:nvSpPr>
            <p:cNvPr id="172" name="Rectangle 3"/>
            <p:cNvSpPr/>
            <p:nvPr/>
          </p:nvSpPr>
          <p:spPr>
            <a:xfrm>
              <a:off x="10485720" y="4975920"/>
              <a:ext cx="617040" cy="946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p:style>
        </p:sp>
        <p:sp>
          <p:nvSpPr>
            <p:cNvPr id="173" name="Rectangle 17"/>
            <p:cNvSpPr/>
            <p:nvPr/>
          </p:nvSpPr>
          <p:spPr>
            <a:xfrm>
              <a:off x="10485720" y="5078880"/>
              <a:ext cx="617040" cy="946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p:style>
        </p:sp>
        <p:sp>
          <p:nvSpPr>
            <p:cNvPr id="174" name="Connector: Elbow 6"/>
            <p:cNvSpPr/>
            <p:nvPr/>
          </p:nvSpPr>
          <p:spPr>
            <a:xfrm rot="10800000">
              <a:off x="5129280" y="2832480"/>
              <a:ext cx="5356440" cy="2190600"/>
            </a:xfrm>
            <a:prstGeom prst="bentConnector3">
              <a:avLst>
                <a:gd name="adj1" fmla="val 50000"/>
              </a:avLst>
            </a:prstGeom>
            <a:noFill/>
            <a:ln w="19050">
              <a:solidFill>
                <a:srgbClr val="c00000"/>
              </a:solidFill>
              <a:tailEnd len="med" type="triangle" w="med"/>
            </a:ln>
          </p:spPr>
          <p:style>
            <a:lnRef idx="1">
              <a:schemeClr val="accent1"/>
            </a:lnRef>
            <a:fillRef idx="0">
              <a:schemeClr val="accent1"/>
            </a:fillRef>
            <a:effectRef idx="0">
              <a:schemeClr val="accent1"/>
            </a:effectRef>
            <a:fontRef idx="minor"/>
          </p:style>
        </p:sp>
        <p:sp>
          <p:nvSpPr>
            <p:cNvPr id="175" name="Connector: Elbow 9"/>
            <p:cNvSpPr/>
            <p:nvPr/>
          </p:nvSpPr>
          <p:spPr>
            <a:xfrm rot="10800000">
              <a:off x="5109120" y="2589480"/>
              <a:ext cx="5376600" cy="2536920"/>
            </a:xfrm>
            <a:prstGeom prst="bentConnector3">
              <a:avLst>
                <a:gd name="adj1" fmla="val 57856"/>
              </a:avLst>
            </a:prstGeom>
            <a:noFill/>
            <a:ln w="19050">
              <a:solidFill>
                <a:srgbClr val="92d050"/>
              </a:solidFill>
              <a:tailEnd len="med" type="triangle" w="med"/>
            </a:ln>
          </p:spPr>
          <p:style>
            <a:lnRef idx="1">
              <a:schemeClr val="accent1"/>
            </a:lnRef>
            <a:fillRef idx="0">
              <a:schemeClr val="accent1"/>
            </a:fillRef>
            <a:effectRef idx="0">
              <a:schemeClr val="accent1"/>
            </a:effectRef>
            <a:fontRef idx="minor"/>
          </p:style>
        </p:sp>
      </p:grpSp>
      <p:sp>
        <p:nvSpPr>
          <p:cNvPr id="176" name="TextBox 2"/>
          <p:cNvSpPr/>
          <p:nvPr/>
        </p:nvSpPr>
        <p:spPr>
          <a:xfrm>
            <a:off x="6846480" y="204840"/>
            <a:ext cx="4985640" cy="456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000000"/>
                </a:solidFill>
                <a:latin typeface="Calibri"/>
              </a:rPr>
              <a:t>Tools : </a:t>
            </a:r>
            <a:r>
              <a:rPr b="1" lang="en-US" sz="2400" spc="-1" strike="noStrike">
                <a:solidFill>
                  <a:srgbClr val="000000"/>
                </a:solidFill>
                <a:latin typeface="Calibri"/>
              </a:rPr>
              <a:t>POSPAC UAV </a:t>
            </a:r>
            <a:r>
              <a:rPr b="0" lang="en-US" sz="2400" spc="-1" strike="noStrike">
                <a:solidFill>
                  <a:srgbClr val="000000"/>
                </a:solidFill>
                <a:latin typeface="Calibri"/>
              </a:rPr>
              <a:t>Software</a:t>
            </a:r>
            <a:endParaRPr b="0" lang="en-CA" sz="2400" spc="-1" strike="noStrike">
              <a:latin typeface="Arial"/>
            </a:endParaRPr>
          </a:p>
        </p:txBody>
      </p:sp>
      <p:sp>
        <p:nvSpPr>
          <p:cNvPr id="177" name="TextBox 4"/>
          <p:cNvSpPr/>
          <p:nvPr/>
        </p:nvSpPr>
        <p:spPr>
          <a:xfrm>
            <a:off x="5001480" y="871200"/>
            <a:ext cx="5112000" cy="45612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n-CA" sz="2400" spc="-1" strike="noStrike" u="sng">
                <a:solidFill>
                  <a:srgbClr val="000000"/>
                </a:solidFill>
                <a:uFillTx/>
                <a:latin typeface="Calibri"/>
              </a:rPr>
              <a:t>Step 3</a:t>
            </a:r>
            <a:r>
              <a:rPr b="0" lang="en-CA" sz="2400" spc="-1" strike="noStrike">
                <a:solidFill>
                  <a:srgbClr val="000000"/>
                </a:solidFill>
                <a:latin typeface="Calibri"/>
              </a:rPr>
              <a:t>: Projection Definition</a:t>
            </a:r>
            <a:endParaRPr b="0" lang="en-CA" sz="2400" spc="-1" strike="noStrike">
              <a:latin typeface="Arial"/>
            </a:endParaRPr>
          </a:p>
        </p:txBody>
      </p:sp>
      <p:pic>
        <p:nvPicPr>
          <p:cNvPr id="178" name="Picture 5" descr=""/>
          <p:cNvPicPr/>
          <p:nvPr/>
        </p:nvPicPr>
        <p:blipFill>
          <a:blip r:embed="rId2"/>
          <a:stretch/>
        </p:blipFill>
        <p:spPr>
          <a:xfrm>
            <a:off x="574560" y="2909520"/>
            <a:ext cx="2901240" cy="2703960"/>
          </a:xfrm>
          <a:prstGeom prst="rect">
            <a:avLst/>
          </a:prstGeom>
          <a:ln w="0">
            <a:noFill/>
          </a:ln>
        </p:spPr>
      </p:pic>
      <p:sp>
        <p:nvSpPr>
          <p:cNvPr id="179" name="Straight Arrow Connector 10"/>
          <p:cNvSpPr/>
          <p:nvPr/>
        </p:nvSpPr>
        <p:spPr>
          <a:xfrm flipH="1">
            <a:off x="1772640" y="5023440"/>
            <a:ext cx="1551240" cy="360"/>
          </a:xfrm>
          <a:custGeom>
            <a:avLst/>
            <a:gdLst/>
            <a:ahLst/>
            <a:rect l="l" t="t" r="r" b="b"/>
            <a:pathLst>
              <a:path w="21600" h="21600">
                <a:moveTo>
                  <a:pt x="0" y="0"/>
                </a:moveTo>
                <a:lnTo>
                  <a:pt x="21600" y="21600"/>
                </a:lnTo>
              </a:path>
            </a:pathLst>
          </a:custGeom>
          <a:noFill/>
          <a:ln w="44450">
            <a:solidFill>
              <a:srgbClr val="ff0000"/>
            </a:solidFill>
            <a:tailEnd len="med" type="triangle" w="med"/>
          </a:ln>
        </p:spPr>
        <p:style>
          <a:lnRef idx="1">
            <a:schemeClr val="accent1"/>
          </a:lnRef>
          <a:fillRef idx="0">
            <a:schemeClr val="accent1"/>
          </a:fillRef>
          <a:effectRef idx="0">
            <a:schemeClr val="accent1"/>
          </a:effectRef>
          <a:fontRef idx="minor"/>
        </p:style>
      </p:sp>
      <p:sp>
        <p:nvSpPr>
          <p:cNvPr id="180" name="Slide Number Placeholder 11"/>
          <p:cNvSpPr txBox="1"/>
          <p:nvPr/>
        </p:nvSpPr>
        <p:spPr>
          <a:xfrm>
            <a:off x="8610480" y="6356520"/>
            <a:ext cx="2742840" cy="364680"/>
          </a:xfrm>
          <a:prstGeom prst="rect">
            <a:avLst/>
          </a:prstGeom>
          <a:noFill/>
          <a:ln w="0">
            <a:noFill/>
          </a:ln>
        </p:spPr>
        <p:txBody>
          <a:bodyPr anchor="ctr">
            <a:noAutofit/>
          </a:bodyPr>
          <a:p>
            <a:pPr algn="r">
              <a:lnSpc>
                <a:spcPct val="100000"/>
              </a:lnSpc>
            </a:pPr>
            <a:fld id="{14A8A37F-A807-4F9A-96CF-7D2A7775128C}" type="slidenum">
              <a:rPr b="0" lang="en-CA" sz="1200" spc="-1" strike="noStrike">
                <a:solidFill>
                  <a:srgbClr val="8b8b8b"/>
                </a:solidFill>
                <a:latin typeface="Calibri"/>
              </a:rPr>
              <a:t>6</a:t>
            </a:fld>
            <a:endParaRPr b="0" lang="en-CA" sz="1200" spc="-1" strike="noStrike">
              <a:latin typeface="Times New Roman"/>
            </a:endParaRPr>
          </a:p>
        </p:txBody>
      </p:sp>
      <p:sp>
        <p:nvSpPr>
          <p:cNvPr id="181" name="Straight Connector 12"/>
          <p:cNvSpPr/>
          <p:nvPr/>
        </p:nvSpPr>
        <p:spPr>
          <a:xfrm flipV="1">
            <a:off x="941760" y="3602160"/>
            <a:ext cx="711360" cy="4320"/>
          </a:xfrm>
          <a:prstGeom prst="line">
            <a:avLst/>
          </a:prstGeom>
          <a:ln w="25400">
            <a:solidFill>
              <a:srgbClr val="ff0000"/>
            </a:solidFill>
          </a:ln>
        </p:spPr>
        <p:style>
          <a:lnRef idx="1">
            <a:schemeClr val="accent1"/>
          </a:lnRef>
          <a:fillRef idx="0">
            <a:schemeClr val="accent1"/>
          </a:fillRef>
          <a:effectRef idx="0">
            <a:schemeClr val="accent1"/>
          </a:effectRef>
          <a:fontRef idx="minor"/>
        </p:style>
      </p:sp>
      <p:sp>
        <p:nvSpPr>
          <p:cNvPr id="182" name=""/>
          <p:cNvSpPr txBox="1"/>
          <p:nvPr/>
        </p:nvSpPr>
        <p:spPr>
          <a:xfrm>
            <a:off x="4682880" y="6133680"/>
            <a:ext cx="9874800" cy="858240"/>
          </a:xfrm>
          <a:prstGeom prst="rect">
            <a:avLst/>
          </a:prstGeom>
          <a:noFill/>
          <a:ln w="0">
            <a:noFill/>
          </a:ln>
        </p:spPr>
        <p:txBody>
          <a:bodyPr lIns="90000" rIns="90000" tIns="45000" bIns="45000">
            <a:noAutofit/>
          </a:bodyPr>
          <a:p>
            <a:r>
              <a:rPr b="0" lang="en-CA" sz="1800" spc="-1" strike="noStrike">
                <a:latin typeface="Arial"/>
              </a:rPr>
              <a:t>* This PPPs our IMU data for the drone</a:t>
            </a:r>
            <a:endParaRPr b="0" lang="en-CA" sz="1800" spc="-1" strike="noStrike">
              <a:latin typeface="Arial"/>
            </a:endParaRPr>
          </a:p>
          <a:p>
            <a:r>
              <a:rPr b="0" lang="en-CA" sz="1800" spc="-1" strike="noStrike">
                <a:latin typeface="Arial"/>
              </a:rPr>
              <a:t>* go to base station &gt; coordinate maniger to update coord to PPP coord, check attn height again</a:t>
            </a:r>
            <a:endParaRPr b="0" lang="en-CA" sz="1800" spc="-1" strike="noStrike">
              <a:latin typeface="Arial"/>
            </a:endParaRPr>
          </a:p>
          <a:p>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itle 1"/>
          <p:cNvSpPr txBox="1"/>
          <p:nvPr/>
        </p:nvSpPr>
        <p:spPr>
          <a:xfrm>
            <a:off x="0" y="0"/>
            <a:ext cx="10515240" cy="774720"/>
          </a:xfrm>
          <a:prstGeom prst="rect">
            <a:avLst/>
          </a:prstGeom>
          <a:noFill/>
          <a:ln w="0">
            <a:noFill/>
          </a:ln>
        </p:spPr>
        <p:txBody>
          <a:bodyPr anchor="ctr">
            <a:normAutofit/>
          </a:bodyPr>
          <a:p>
            <a:pPr algn="just">
              <a:lnSpc>
                <a:spcPct val="90000"/>
              </a:lnSpc>
            </a:pPr>
            <a:r>
              <a:rPr b="1" lang="en-CA" sz="3200" spc="-1" strike="noStrike" u="sng">
                <a:solidFill>
                  <a:srgbClr val="000000"/>
                </a:solidFill>
                <a:uFillTx/>
                <a:latin typeface="Calibri Light"/>
              </a:rPr>
              <a:t>Generating trajectories of LiDAR flights</a:t>
            </a:r>
            <a:endParaRPr b="0" lang="en-US" sz="3200" spc="-1" strike="noStrike">
              <a:solidFill>
                <a:srgbClr val="000000"/>
              </a:solidFill>
              <a:latin typeface="Calibri"/>
            </a:endParaRPr>
          </a:p>
        </p:txBody>
      </p:sp>
      <p:sp>
        <p:nvSpPr>
          <p:cNvPr id="184" name="Content Placeholder 2"/>
          <p:cNvSpPr/>
          <p:nvPr/>
        </p:nvSpPr>
        <p:spPr>
          <a:xfrm>
            <a:off x="257760" y="753480"/>
            <a:ext cx="6327360" cy="434880"/>
          </a:xfrm>
          <a:prstGeom prst="rect">
            <a:avLst/>
          </a:prstGeom>
          <a:noFill/>
          <a:ln w="0">
            <a:noFill/>
          </a:ln>
        </p:spPr>
        <p:style>
          <a:lnRef idx="0"/>
          <a:fillRef idx="0"/>
          <a:effectRef idx="0"/>
          <a:fontRef idx="minor"/>
        </p:style>
        <p:txBody>
          <a:bodyPr>
            <a:normAutofit fontScale="38000"/>
          </a:bodyPr>
          <a:p>
            <a:pPr marL="228600" indent="-228240" algn="just">
              <a:lnSpc>
                <a:spcPct val="90000"/>
              </a:lnSpc>
              <a:spcBef>
                <a:spcPts val="1001"/>
              </a:spcBef>
              <a:buClr>
                <a:srgbClr val="000000"/>
              </a:buClr>
              <a:buFont typeface="Arial"/>
              <a:buChar char="•"/>
            </a:pPr>
            <a:r>
              <a:rPr b="0" lang="en-CA" sz="2400" spc="-1" strike="noStrike">
                <a:solidFill>
                  <a:srgbClr val="000000"/>
                </a:solidFill>
                <a:latin typeface="Calibri"/>
              </a:rPr>
              <a:t>Step 4: Import *.T04 files from the folder below.</a:t>
            </a:r>
            <a:endParaRPr b="0" lang="en-CA" sz="2400" spc="-1" strike="noStrike">
              <a:latin typeface="Arial"/>
            </a:endParaRPr>
          </a:p>
        </p:txBody>
      </p:sp>
      <p:pic>
        <p:nvPicPr>
          <p:cNvPr id="185" name="Picture 10" descr=""/>
          <p:cNvPicPr/>
          <p:nvPr/>
        </p:nvPicPr>
        <p:blipFill>
          <a:blip r:embed="rId1"/>
          <a:stretch/>
        </p:blipFill>
        <p:spPr>
          <a:xfrm>
            <a:off x="41760" y="1353600"/>
            <a:ext cx="3044520" cy="3465720"/>
          </a:xfrm>
          <a:prstGeom prst="rect">
            <a:avLst/>
          </a:prstGeom>
          <a:ln w="0">
            <a:noFill/>
          </a:ln>
        </p:spPr>
      </p:pic>
      <p:pic>
        <p:nvPicPr>
          <p:cNvPr id="186" name="Picture 11" descr=""/>
          <p:cNvPicPr/>
          <p:nvPr/>
        </p:nvPicPr>
        <p:blipFill>
          <a:blip r:embed="rId2"/>
          <a:stretch/>
        </p:blipFill>
        <p:spPr>
          <a:xfrm>
            <a:off x="8834760" y="1471680"/>
            <a:ext cx="3038040" cy="2276280"/>
          </a:xfrm>
          <a:prstGeom prst="rect">
            <a:avLst/>
          </a:prstGeom>
          <a:ln w="0">
            <a:noFill/>
          </a:ln>
        </p:spPr>
      </p:pic>
      <p:sp>
        <p:nvSpPr>
          <p:cNvPr id="187" name="Rectangle 2"/>
          <p:cNvSpPr/>
          <p:nvPr/>
        </p:nvSpPr>
        <p:spPr>
          <a:xfrm>
            <a:off x="1222200" y="3144240"/>
            <a:ext cx="730080" cy="188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sp>
      <p:sp>
        <p:nvSpPr>
          <p:cNvPr id="188" name="Rectangle 16"/>
          <p:cNvSpPr/>
          <p:nvPr/>
        </p:nvSpPr>
        <p:spPr>
          <a:xfrm>
            <a:off x="1397880" y="4450320"/>
            <a:ext cx="712440" cy="1713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sp>
      <p:sp>
        <p:nvSpPr>
          <p:cNvPr id="189" name="Content Placeholder 2"/>
          <p:cNvSpPr/>
          <p:nvPr/>
        </p:nvSpPr>
        <p:spPr>
          <a:xfrm>
            <a:off x="6523920" y="130320"/>
            <a:ext cx="5525640" cy="1036440"/>
          </a:xfrm>
          <a:prstGeom prst="rect">
            <a:avLst/>
          </a:prstGeom>
          <a:solidFill>
            <a:srgbClr val="ffc000"/>
          </a:solidFill>
          <a:ln w="0">
            <a:solidFill>
              <a:srgbClr val="c00000"/>
            </a:solidFill>
          </a:ln>
        </p:spPr>
        <p:style>
          <a:lnRef idx="0"/>
          <a:fillRef idx="0"/>
          <a:effectRef idx="0"/>
          <a:fontRef idx="minor"/>
        </p:style>
        <p:txBody>
          <a:bodyPr>
            <a:normAutofit fontScale="51000"/>
          </a:bodyPr>
          <a:p>
            <a:pPr algn="ctr">
              <a:lnSpc>
                <a:spcPct val="90000"/>
              </a:lnSpc>
              <a:spcBef>
                <a:spcPts val="1001"/>
              </a:spcBef>
              <a:tabLst>
                <a:tab algn="l" pos="0"/>
              </a:tabLst>
            </a:pPr>
            <a:r>
              <a:rPr b="1" lang="en-CA" sz="1800" spc="-1" strike="noStrike">
                <a:solidFill>
                  <a:srgbClr val="000000"/>
                </a:solidFill>
                <a:latin typeface="Calibri"/>
              </a:rPr>
              <a:t>Rover Antenna Specification</a:t>
            </a:r>
            <a:endParaRPr b="0" lang="en-CA" sz="1800" spc="-1" strike="noStrike">
              <a:latin typeface="Arial"/>
            </a:endParaRPr>
          </a:p>
          <a:p>
            <a:pPr>
              <a:lnSpc>
                <a:spcPct val="90000"/>
              </a:lnSpc>
              <a:spcBef>
                <a:spcPts val="1001"/>
              </a:spcBef>
              <a:tabLst>
                <a:tab algn="l" pos="0"/>
              </a:tabLst>
            </a:pPr>
            <a:r>
              <a:rPr b="0" lang="en-CA" sz="1800" spc="-1" strike="noStrike">
                <a:solidFill>
                  <a:srgbClr val="000000"/>
                </a:solidFill>
                <a:latin typeface="Calibri"/>
              </a:rPr>
              <a:t>Choose ‘</a:t>
            </a:r>
            <a:r>
              <a:rPr b="0" lang="en-CA" sz="1800" spc="-1" strike="noStrike" u="sng">
                <a:solidFill>
                  <a:srgbClr val="000000"/>
                </a:solidFill>
                <a:uFillTx/>
                <a:latin typeface="Calibri"/>
              </a:rPr>
              <a:t>Antcom</a:t>
            </a:r>
            <a:r>
              <a:rPr b="0" lang="en-CA" sz="1800" spc="-1" strike="noStrike">
                <a:solidFill>
                  <a:srgbClr val="000000"/>
                </a:solidFill>
                <a:latin typeface="Calibri"/>
              </a:rPr>
              <a:t>’ and ‘</a:t>
            </a:r>
            <a:r>
              <a:rPr b="0" lang="en-CA" sz="1800" spc="-1" strike="noStrike" u="sng">
                <a:solidFill>
                  <a:srgbClr val="000000"/>
                </a:solidFill>
                <a:uFillTx/>
                <a:latin typeface="Calibri"/>
              </a:rPr>
              <a:t>G5ANT_2AT1</a:t>
            </a:r>
            <a:r>
              <a:rPr b="0" lang="en-CA" sz="1800" spc="-1" strike="noStrike">
                <a:solidFill>
                  <a:srgbClr val="000000"/>
                </a:solidFill>
                <a:latin typeface="Calibri"/>
              </a:rPr>
              <a:t>’ for </a:t>
            </a:r>
            <a:r>
              <a:rPr b="1" lang="en-CA" sz="1800" spc="-1" strike="noStrike" u="sng">
                <a:solidFill>
                  <a:srgbClr val="000000"/>
                </a:solidFill>
                <a:uFillTx/>
                <a:latin typeface="Calibri"/>
              </a:rPr>
              <a:t>MINI-VUX1 DJI-M600 ONLY</a:t>
            </a:r>
            <a:endParaRPr b="0" lang="en-CA" sz="1800" spc="-1" strike="noStrike">
              <a:latin typeface="Arial"/>
            </a:endParaRPr>
          </a:p>
          <a:p>
            <a:pPr>
              <a:lnSpc>
                <a:spcPct val="90000"/>
              </a:lnSpc>
              <a:spcBef>
                <a:spcPts val="1001"/>
              </a:spcBef>
              <a:tabLst>
                <a:tab algn="l" pos="0"/>
              </a:tabLst>
            </a:pPr>
            <a:r>
              <a:rPr b="0" lang="en-CA" sz="1800" spc="-1" strike="noStrike">
                <a:solidFill>
                  <a:srgbClr val="000000"/>
                </a:solidFill>
                <a:latin typeface="Calibri"/>
              </a:rPr>
              <a:t>Choose ‘</a:t>
            </a:r>
            <a:r>
              <a:rPr b="0" lang="en-CA" sz="1800" spc="-1" strike="noStrike" u="sng">
                <a:solidFill>
                  <a:srgbClr val="000000"/>
                </a:solidFill>
                <a:uFillTx/>
                <a:latin typeface="Calibri"/>
              </a:rPr>
              <a:t>Applanix</a:t>
            </a:r>
            <a:r>
              <a:rPr b="0" lang="en-CA" sz="1800" spc="-1" strike="noStrike">
                <a:solidFill>
                  <a:srgbClr val="000000"/>
                </a:solidFill>
                <a:latin typeface="Calibri"/>
              </a:rPr>
              <a:t>’ and ‘</a:t>
            </a:r>
            <a:r>
              <a:rPr b="0" lang="en-CA" sz="1800" spc="-1" strike="noStrike" u="sng">
                <a:solidFill>
                  <a:srgbClr val="000000"/>
                </a:solidFill>
                <a:uFillTx/>
                <a:latin typeface="Calibri"/>
              </a:rPr>
              <a:t>AV14</a:t>
            </a:r>
            <a:r>
              <a:rPr b="0" lang="en-CA" sz="1800" spc="-1" strike="noStrike">
                <a:solidFill>
                  <a:srgbClr val="000000"/>
                </a:solidFill>
                <a:latin typeface="Calibri"/>
              </a:rPr>
              <a:t>’ for </a:t>
            </a:r>
            <a:r>
              <a:rPr b="1" lang="en-CA" sz="1800" spc="-1" strike="noStrike" u="sng">
                <a:solidFill>
                  <a:srgbClr val="000000"/>
                </a:solidFill>
                <a:uFillTx/>
                <a:latin typeface="Calibri"/>
              </a:rPr>
              <a:t>MINI-VUX2 ALTA X</a:t>
            </a:r>
            <a:endParaRPr b="0" lang="en-CA" sz="1800" spc="-1" strike="noStrike">
              <a:latin typeface="Arial"/>
            </a:endParaRPr>
          </a:p>
        </p:txBody>
      </p:sp>
      <p:pic>
        <p:nvPicPr>
          <p:cNvPr id="190" name="Picture 26" descr=""/>
          <p:cNvPicPr/>
          <p:nvPr/>
        </p:nvPicPr>
        <p:blipFill>
          <a:blip r:embed="rId3"/>
          <a:stretch/>
        </p:blipFill>
        <p:spPr>
          <a:xfrm>
            <a:off x="7247880" y="3768840"/>
            <a:ext cx="4624920" cy="2952360"/>
          </a:xfrm>
          <a:prstGeom prst="rect">
            <a:avLst/>
          </a:prstGeom>
          <a:ln w="0">
            <a:noFill/>
          </a:ln>
        </p:spPr>
      </p:pic>
      <p:sp>
        <p:nvSpPr>
          <p:cNvPr id="191" name="Rectangle 27"/>
          <p:cNvSpPr/>
          <p:nvPr/>
        </p:nvSpPr>
        <p:spPr>
          <a:xfrm>
            <a:off x="9937800" y="3268800"/>
            <a:ext cx="761760" cy="2365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sp>
      <p:sp>
        <p:nvSpPr>
          <p:cNvPr id="192" name="Content Placeholder 2"/>
          <p:cNvSpPr/>
          <p:nvPr/>
        </p:nvSpPr>
        <p:spPr>
          <a:xfrm>
            <a:off x="8694000" y="3924000"/>
            <a:ext cx="3085920" cy="317880"/>
          </a:xfrm>
          <a:prstGeom prst="rect">
            <a:avLst/>
          </a:prstGeom>
          <a:solidFill>
            <a:srgbClr val="ffc000"/>
          </a:solidFill>
          <a:ln w="0">
            <a:solidFill>
              <a:srgbClr val="c00000"/>
            </a:solidFill>
          </a:ln>
        </p:spPr>
        <p:style>
          <a:lnRef idx="0"/>
          <a:fillRef idx="0"/>
          <a:effectRef idx="0"/>
          <a:fontRef idx="minor"/>
        </p:style>
        <p:txBody>
          <a:bodyPr>
            <a:normAutofit fontScale="31000"/>
          </a:bodyPr>
          <a:p>
            <a:pPr algn="just">
              <a:lnSpc>
                <a:spcPct val="90000"/>
              </a:lnSpc>
              <a:spcBef>
                <a:spcPts val="1001"/>
              </a:spcBef>
              <a:tabLst>
                <a:tab algn="l" pos="0"/>
              </a:tabLst>
            </a:pPr>
            <a:r>
              <a:rPr b="0" lang="en-CA" sz="1800" spc="-1" strike="noStrike">
                <a:solidFill>
                  <a:srgbClr val="ff0000"/>
                </a:solidFill>
                <a:latin typeface="Calibri"/>
              </a:rPr>
              <a:t>Successfully imported T04 files</a:t>
            </a:r>
            <a:endParaRPr b="0" lang="en-CA" sz="1800" spc="-1" strike="noStrike">
              <a:latin typeface="Arial"/>
            </a:endParaRPr>
          </a:p>
        </p:txBody>
      </p:sp>
      <p:sp>
        <p:nvSpPr>
          <p:cNvPr id="193" name="TextBox 20"/>
          <p:cNvSpPr/>
          <p:nvPr/>
        </p:nvSpPr>
        <p:spPr>
          <a:xfrm>
            <a:off x="2450880" y="6038640"/>
            <a:ext cx="5459760" cy="912600"/>
          </a:xfrm>
          <a:prstGeom prst="rect">
            <a:avLst/>
          </a:prstGeom>
          <a:solidFill>
            <a:srgbClr val="ffc000"/>
          </a:solidFill>
          <a:ln w="9525">
            <a:solidFill>
              <a:srgbClr val="000000"/>
            </a:solidFill>
            <a:round/>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Check .T04 files. Last (and first) file could be smaller. Check sequence, If missing files check storage on drone</a:t>
            </a:r>
            <a:endParaRPr b="0" lang="en-CA" sz="1800" spc="-1" strike="noStrike">
              <a:latin typeface="Arial"/>
            </a:endParaRPr>
          </a:p>
        </p:txBody>
      </p:sp>
      <p:pic>
        <p:nvPicPr>
          <p:cNvPr id="194" name="Picture 6" descr=""/>
          <p:cNvPicPr/>
          <p:nvPr/>
        </p:nvPicPr>
        <p:blipFill>
          <a:blip r:embed="rId4"/>
          <a:stretch/>
        </p:blipFill>
        <p:spPr>
          <a:xfrm>
            <a:off x="3168000" y="1303920"/>
            <a:ext cx="3389760" cy="4695120"/>
          </a:xfrm>
          <a:prstGeom prst="rect">
            <a:avLst/>
          </a:prstGeom>
          <a:ln w="0">
            <a:noFill/>
          </a:ln>
        </p:spPr>
      </p:pic>
      <p:sp>
        <p:nvSpPr>
          <p:cNvPr id="195" name="Rectangle 19"/>
          <p:cNvSpPr/>
          <p:nvPr/>
        </p:nvSpPr>
        <p:spPr>
          <a:xfrm>
            <a:off x="5455800" y="5777280"/>
            <a:ext cx="570240" cy="221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sp>
      <p:sp>
        <p:nvSpPr>
          <p:cNvPr id="196" name="TextBox 8"/>
          <p:cNvSpPr/>
          <p:nvPr/>
        </p:nvSpPr>
        <p:spPr>
          <a:xfrm>
            <a:off x="180000" y="4860000"/>
            <a:ext cx="2732760" cy="2644920"/>
          </a:xfrm>
          <a:prstGeom prst="rect">
            <a:avLst/>
          </a:prstGeom>
          <a:noFill/>
          <a:ln w="0">
            <a:noFill/>
          </a:ln>
        </p:spPr>
        <p:style>
          <a:lnRef idx="0"/>
          <a:fillRef idx="0"/>
          <a:effectRef idx="0"/>
          <a:fontRef idx="minor"/>
        </p:style>
        <p:txBody>
          <a:bodyPr lIns="90000" rIns="90000" tIns="45000" bIns="45000">
            <a:spAutoFit/>
          </a:bodyPr>
          <a:p>
            <a:pPr marL="228600" indent="-228240">
              <a:lnSpc>
                <a:spcPct val="100000"/>
              </a:lnSpc>
              <a:buClr>
                <a:srgbClr val="000000"/>
              </a:buClr>
              <a:buFont typeface="StarSymbol"/>
              <a:buAutoNum type="arabicPeriod"/>
            </a:pPr>
            <a:r>
              <a:rPr b="0" lang="en-US" sz="1200" spc="-1" strike="noStrike">
                <a:solidFill>
                  <a:srgbClr val="000000"/>
                </a:solidFill>
                <a:latin typeface="Calibri"/>
              </a:rPr>
              <a:t>Import T04 files from (__a folder &gt; ins folder)</a:t>
            </a:r>
            <a:endParaRPr b="0" lang="en-CA" sz="1200" spc="-1" strike="noStrike">
              <a:latin typeface="Arial"/>
            </a:endParaRPr>
          </a:p>
          <a:p>
            <a:pPr marL="228600" indent="-228240">
              <a:lnSpc>
                <a:spcPct val="100000"/>
              </a:lnSpc>
              <a:buClr>
                <a:srgbClr val="000000"/>
              </a:buClr>
              <a:buFont typeface="StarSymbol"/>
              <a:buAutoNum type="arabicPeriod"/>
            </a:pPr>
            <a:r>
              <a:rPr b="0" lang="en-US" sz="1200" spc="-1" strike="noStrike">
                <a:solidFill>
                  <a:srgbClr val="000000"/>
                </a:solidFill>
                <a:latin typeface="Calibri"/>
              </a:rPr>
              <a:t>T04 rover data extraction</a:t>
            </a:r>
            <a:endParaRPr b="0" lang="en-CA" sz="1200" spc="-1" strike="noStrike">
              <a:latin typeface="Arial"/>
            </a:endParaRPr>
          </a:p>
          <a:p>
            <a:pPr marL="228600" indent="-228240">
              <a:lnSpc>
                <a:spcPct val="100000"/>
              </a:lnSpc>
              <a:buClr>
                <a:srgbClr val="000000"/>
              </a:buClr>
              <a:buFont typeface="StarSymbol"/>
              <a:buAutoNum type="arabicPeriod"/>
            </a:pPr>
            <a:r>
              <a:rPr b="0" lang="en-US" sz="1200" spc="-1" strike="noStrike">
                <a:solidFill>
                  <a:srgbClr val="000000"/>
                </a:solidFill>
                <a:latin typeface="Calibri"/>
              </a:rPr>
              <a:t>IMU continuity check</a:t>
            </a:r>
            <a:endParaRPr b="0" lang="en-CA" sz="1200" spc="-1" strike="noStrike">
              <a:latin typeface="Arial"/>
            </a:endParaRPr>
          </a:p>
          <a:p>
            <a:pPr marL="228600" indent="-228240">
              <a:lnSpc>
                <a:spcPct val="100000"/>
              </a:lnSpc>
              <a:buClr>
                <a:srgbClr val="000000"/>
              </a:buClr>
              <a:buFont typeface="StarSymbol"/>
              <a:buAutoNum type="arabicPeriod"/>
            </a:pPr>
            <a:r>
              <a:rPr b="0" lang="en-US" sz="1200" spc="-1" strike="noStrike">
                <a:solidFill>
                  <a:srgbClr val="000000"/>
                </a:solidFill>
                <a:latin typeface="Calibri"/>
              </a:rPr>
              <a:t>Data Preview/Ephemeris check (only got checks on GPS and GLONASS)</a:t>
            </a:r>
            <a:endParaRPr b="0" lang="en-CA" sz="1200" spc="-1" strike="noStrike">
              <a:latin typeface="Arial"/>
            </a:endParaRPr>
          </a:p>
          <a:p>
            <a:pPr marL="228600" indent="-228240">
              <a:lnSpc>
                <a:spcPct val="100000"/>
              </a:lnSpc>
              <a:buClr>
                <a:srgbClr val="000000"/>
              </a:buClr>
              <a:buFont typeface="StarSymbol"/>
              <a:buAutoNum type="arabicPeriod"/>
            </a:pPr>
            <a:r>
              <a:rPr b="0" lang="en-US" sz="1200" spc="-1" strike="noStrike">
                <a:solidFill>
                  <a:srgbClr val="000000"/>
                </a:solidFill>
                <a:latin typeface="Calibri"/>
              </a:rPr>
              <a:t>Broadcast/Precise Ephem/download</a:t>
            </a:r>
            <a:endParaRPr b="0" lang="en-CA" sz="1200" spc="-1" strike="noStrike">
              <a:latin typeface="Arial"/>
            </a:endParaRPr>
          </a:p>
          <a:p>
            <a:pPr marL="228600" indent="-228240">
              <a:lnSpc>
                <a:spcPct val="100000"/>
              </a:lnSpc>
              <a:buClr>
                <a:srgbClr val="000000"/>
              </a:buClr>
              <a:buFont typeface="StarSymbol"/>
              <a:buAutoNum type="arabicPeriod"/>
            </a:pPr>
            <a:r>
              <a:rPr b="0" lang="en-US" sz="1200" spc="-1" strike="noStrike">
                <a:solidFill>
                  <a:srgbClr val="000000"/>
                </a:solidFill>
                <a:latin typeface="Calibri"/>
              </a:rPr>
              <a:t>WAIT for Checkmarks !! </a:t>
            </a:r>
            <a:r>
              <a:rPr b="0" lang="en-US" sz="1200" spc="-1" strike="noStrike">
                <a:solidFill>
                  <a:srgbClr val="000000"/>
                </a:solidFill>
                <a:latin typeface="Wingdings"/>
              </a:rPr>
              <a:t></a:t>
            </a:r>
            <a:endParaRPr b="0" lang="en-CA" sz="1200" spc="-1" strike="noStrike">
              <a:latin typeface="Arial"/>
            </a:endParaRPr>
          </a:p>
          <a:p>
            <a:pPr marL="228600" indent="-228240">
              <a:lnSpc>
                <a:spcPct val="100000"/>
              </a:lnSpc>
              <a:buClr>
                <a:srgbClr val="000000"/>
              </a:buClr>
              <a:buFont typeface="StarSymbol"/>
              <a:buAutoNum type="arabicPeriod"/>
            </a:pPr>
            <a:r>
              <a:rPr b="0" lang="en-US" sz="1200" spc="-1" strike="noStrike">
                <a:solidFill>
                  <a:srgbClr val="000000"/>
                </a:solidFill>
                <a:latin typeface="Calibri"/>
              </a:rPr>
              <a:t>Downloads – Just Wait!!</a:t>
            </a:r>
            <a:endParaRPr b="0" lang="en-CA" sz="1200" spc="-1" strike="noStrike">
              <a:latin typeface="Arial"/>
            </a:endParaRPr>
          </a:p>
          <a:p>
            <a:pPr marL="228600" indent="-228240">
              <a:lnSpc>
                <a:spcPct val="100000"/>
              </a:lnSpc>
              <a:buClr>
                <a:srgbClr val="000000"/>
              </a:buClr>
              <a:buFont typeface="StarSymbol"/>
              <a:buAutoNum type="arabicPeriod"/>
            </a:pPr>
            <a:r>
              <a:rPr b="0" lang="en-US" sz="1200" spc="-1" strike="noStrike">
                <a:solidFill>
                  <a:srgbClr val="000000"/>
                </a:solidFill>
                <a:latin typeface="Calibri"/>
              </a:rPr>
              <a:t>Antenna Selection</a:t>
            </a:r>
            <a:endParaRPr b="0" lang="en-CA" sz="1200" spc="-1" strike="noStrike">
              <a:latin typeface="Arial"/>
            </a:endParaRPr>
          </a:p>
          <a:p>
            <a:pPr marL="228600" indent="-228240">
              <a:lnSpc>
                <a:spcPct val="100000"/>
              </a:lnSpc>
              <a:buClr>
                <a:srgbClr val="000000"/>
              </a:buClr>
              <a:buFont typeface="StarSymbol"/>
              <a:buAutoNum type="arabicPeriod"/>
            </a:pPr>
            <a:r>
              <a:rPr b="0" lang="en-US" sz="1200" spc="-1" strike="noStrike">
                <a:solidFill>
                  <a:srgbClr val="000000"/>
                </a:solidFill>
                <a:latin typeface="Calibri"/>
              </a:rPr>
              <a:t>Trajectory now shows in window</a:t>
            </a:r>
            <a:endParaRPr b="0" lang="en-CA" sz="1200" spc="-1" strike="noStrike">
              <a:latin typeface="Arial"/>
            </a:endParaRPr>
          </a:p>
        </p:txBody>
      </p:sp>
      <p:sp>
        <p:nvSpPr>
          <p:cNvPr id="197" name="Rectangle 21"/>
          <p:cNvSpPr/>
          <p:nvPr/>
        </p:nvSpPr>
        <p:spPr>
          <a:xfrm>
            <a:off x="4892760" y="1622520"/>
            <a:ext cx="1362600" cy="2541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sp>
      <p:sp>
        <p:nvSpPr>
          <p:cNvPr id="198" name="Connector: Elbow 5"/>
          <p:cNvSpPr/>
          <p:nvPr/>
        </p:nvSpPr>
        <p:spPr>
          <a:xfrm flipV="1">
            <a:off x="1952640" y="1854720"/>
            <a:ext cx="2954160" cy="1382760"/>
          </a:xfrm>
          <a:prstGeom prst="bentConnector3">
            <a:avLst>
              <a:gd name="adj1" fmla="val 40934"/>
            </a:avLst>
          </a:prstGeom>
          <a:noFill/>
          <a:ln w="34925">
            <a:solidFill>
              <a:srgbClr val="ff0000"/>
            </a:solidFill>
            <a:tailEnd len="med" type="triangle" w="med"/>
          </a:ln>
        </p:spPr>
        <p:style>
          <a:lnRef idx="1">
            <a:schemeClr val="accent1"/>
          </a:lnRef>
          <a:fillRef idx="0">
            <a:schemeClr val="accent1"/>
          </a:fillRef>
          <a:effectRef idx="0">
            <a:schemeClr val="accent1"/>
          </a:effectRef>
          <a:fontRef idx="minor"/>
        </p:style>
      </p:sp>
      <p:sp>
        <p:nvSpPr>
          <p:cNvPr id="199" name="Slide Number Placeholder 4"/>
          <p:cNvSpPr txBox="1"/>
          <p:nvPr/>
        </p:nvSpPr>
        <p:spPr>
          <a:xfrm>
            <a:off x="8610480" y="6356520"/>
            <a:ext cx="2742840" cy="364680"/>
          </a:xfrm>
          <a:prstGeom prst="rect">
            <a:avLst/>
          </a:prstGeom>
          <a:noFill/>
          <a:ln w="0">
            <a:noFill/>
          </a:ln>
        </p:spPr>
        <p:txBody>
          <a:bodyPr anchor="ctr">
            <a:noAutofit/>
          </a:bodyPr>
          <a:p>
            <a:pPr algn="r">
              <a:lnSpc>
                <a:spcPct val="100000"/>
              </a:lnSpc>
            </a:pPr>
            <a:fld id="{D783AEBF-3348-4E51-8E55-7315738FCA4A}" type="slidenum">
              <a:rPr b="0" lang="en-CA" sz="1200" spc="-1" strike="noStrike">
                <a:solidFill>
                  <a:srgbClr val="8b8b8b"/>
                </a:solidFill>
                <a:latin typeface="Calibri"/>
              </a:rPr>
              <a:t>7</a:t>
            </a:fld>
            <a:endParaRPr b="0" lang="en-CA" sz="1200" spc="-1" strike="noStrike">
              <a:latin typeface="Times New Roman"/>
            </a:endParaRPr>
          </a:p>
        </p:txBody>
      </p:sp>
      <p:sp>
        <p:nvSpPr>
          <p:cNvPr id="200" name="TextBox 3"/>
          <p:cNvSpPr/>
          <p:nvPr/>
        </p:nvSpPr>
        <p:spPr>
          <a:xfrm>
            <a:off x="6523920" y="1471680"/>
            <a:ext cx="2268000" cy="2009880"/>
          </a:xfrm>
          <a:prstGeom prst="rect">
            <a:avLst/>
          </a:prstGeom>
          <a:solidFill>
            <a:srgbClr val="ffc000"/>
          </a:solidFill>
          <a:ln w="0">
            <a:solidFill>
              <a:srgbClr val="000000"/>
            </a:solid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If “</a:t>
            </a:r>
            <a:r>
              <a:rPr b="1" lang="en-US" sz="1800" spc="-1" strike="noStrike">
                <a:solidFill>
                  <a:srgbClr val="000000"/>
                </a:solidFill>
                <a:latin typeface="Calibri"/>
              </a:rPr>
              <a:t>T04 Rover Data Extraction</a:t>
            </a:r>
            <a:r>
              <a:rPr b="0" lang="en-US" sz="1800" spc="-1" strike="noStrike">
                <a:solidFill>
                  <a:srgbClr val="000000"/>
                </a:solidFill>
                <a:latin typeface="Calibri"/>
              </a:rPr>
              <a:t>”window does not appear –check T04 file sizes or missing files</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itle 1"/>
          <p:cNvSpPr txBox="1"/>
          <p:nvPr/>
        </p:nvSpPr>
        <p:spPr>
          <a:xfrm>
            <a:off x="0" y="0"/>
            <a:ext cx="10515240" cy="774720"/>
          </a:xfrm>
          <a:prstGeom prst="rect">
            <a:avLst/>
          </a:prstGeom>
          <a:noFill/>
          <a:ln w="0">
            <a:noFill/>
          </a:ln>
        </p:spPr>
        <p:txBody>
          <a:bodyPr anchor="ctr">
            <a:normAutofit/>
          </a:bodyPr>
          <a:p>
            <a:pPr algn="just">
              <a:lnSpc>
                <a:spcPct val="90000"/>
              </a:lnSpc>
            </a:pPr>
            <a:r>
              <a:rPr b="1" lang="en-CA" sz="3200" spc="-1" strike="noStrike" u="sng">
                <a:solidFill>
                  <a:srgbClr val="000000"/>
                </a:solidFill>
                <a:uFillTx/>
                <a:latin typeface="Calibri Light"/>
              </a:rPr>
              <a:t>Generating trajectories of LiDAR flights</a:t>
            </a:r>
            <a:endParaRPr b="0" lang="en-US" sz="3200" spc="-1" strike="noStrike">
              <a:solidFill>
                <a:srgbClr val="000000"/>
              </a:solidFill>
              <a:latin typeface="Calibri"/>
            </a:endParaRPr>
          </a:p>
        </p:txBody>
      </p:sp>
      <p:sp>
        <p:nvSpPr>
          <p:cNvPr id="202" name="Content Placeholder 2"/>
          <p:cNvSpPr/>
          <p:nvPr/>
        </p:nvSpPr>
        <p:spPr>
          <a:xfrm>
            <a:off x="257760" y="753480"/>
            <a:ext cx="3963600" cy="853560"/>
          </a:xfrm>
          <a:prstGeom prst="rect">
            <a:avLst/>
          </a:prstGeom>
          <a:noFill/>
          <a:ln w="0">
            <a:noFill/>
          </a:ln>
        </p:spPr>
        <p:style>
          <a:lnRef idx="0"/>
          <a:fillRef idx="0"/>
          <a:effectRef idx="0"/>
          <a:fontRef idx="minor"/>
        </p:style>
        <p:txBody>
          <a:bodyPr>
            <a:normAutofit fontScale="56000"/>
          </a:bodyPr>
          <a:p>
            <a:pPr marL="228600" indent="-228240" algn="just">
              <a:lnSpc>
                <a:spcPct val="90000"/>
              </a:lnSpc>
              <a:spcBef>
                <a:spcPts val="1001"/>
              </a:spcBef>
              <a:buClr>
                <a:srgbClr val="000000"/>
              </a:buClr>
              <a:buFont typeface="Arial"/>
              <a:buChar char="•"/>
            </a:pPr>
            <a:r>
              <a:rPr b="0" lang="en-CA" sz="2400" spc="-1" strike="noStrike">
                <a:solidFill>
                  <a:srgbClr val="000000"/>
                </a:solidFill>
                <a:latin typeface="Calibri"/>
              </a:rPr>
              <a:t>Step 5: Coordinate Manager </a:t>
            </a:r>
            <a:endParaRPr b="0" lang="en-CA" sz="2400" spc="-1" strike="noStrike">
              <a:latin typeface="Arial"/>
            </a:endParaRPr>
          </a:p>
          <a:p>
            <a:pPr algn="just">
              <a:lnSpc>
                <a:spcPct val="90000"/>
              </a:lnSpc>
              <a:spcBef>
                <a:spcPts val="1001"/>
              </a:spcBef>
              <a:tabLst>
                <a:tab algn="l" pos="0"/>
              </a:tabLst>
            </a:pPr>
            <a:r>
              <a:rPr b="0" lang="en-CA" sz="2400" spc="-1" strike="noStrike">
                <a:solidFill>
                  <a:srgbClr val="000000"/>
                </a:solidFill>
                <a:latin typeface="Calibri"/>
              </a:rPr>
              <a:t>using CSRS-PPP Results</a:t>
            </a:r>
            <a:endParaRPr b="0" lang="en-CA" sz="2400" spc="-1" strike="noStrike">
              <a:latin typeface="Arial"/>
            </a:endParaRPr>
          </a:p>
          <a:p>
            <a:pPr algn="just">
              <a:lnSpc>
                <a:spcPct val="90000"/>
              </a:lnSpc>
              <a:spcBef>
                <a:spcPts val="1001"/>
              </a:spcBef>
              <a:tabLst>
                <a:tab algn="l" pos="0"/>
              </a:tabLst>
            </a:pPr>
            <a:endParaRPr b="0" lang="en-CA" sz="2400" spc="-1" strike="noStrike">
              <a:latin typeface="Arial"/>
            </a:endParaRPr>
          </a:p>
        </p:txBody>
      </p:sp>
      <p:pic>
        <p:nvPicPr>
          <p:cNvPr id="203" name="Picture 14" descr=""/>
          <p:cNvPicPr/>
          <p:nvPr/>
        </p:nvPicPr>
        <p:blipFill>
          <a:blip r:embed="rId1"/>
          <a:srcRect l="0" t="0" r="69037" b="37473"/>
          <a:stretch/>
        </p:blipFill>
        <p:spPr>
          <a:xfrm>
            <a:off x="290520" y="1861920"/>
            <a:ext cx="4203000" cy="4807080"/>
          </a:xfrm>
          <a:prstGeom prst="rect">
            <a:avLst/>
          </a:prstGeom>
          <a:ln w="0">
            <a:noFill/>
          </a:ln>
        </p:spPr>
      </p:pic>
      <p:grpSp>
        <p:nvGrpSpPr>
          <p:cNvPr id="204" name="Group 20"/>
          <p:cNvGrpSpPr/>
          <p:nvPr/>
        </p:nvGrpSpPr>
        <p:grpSpPr>
          <a:xfrm>
            <a:off x="4830840" y="753480"/>
            <a:ext cx="7282440" cy="5537160"/>
            <a:chOff x="4830840" y="753480"/>
            <a:chExt cx="7282440" cy="5537160"/>
          </a:xfrm>
        </p:grpSpPr>
        <p:pic>
          <p:nvPicPr>
            <p:cNvPr id="205" name="Picture 4" descr=""/>
            <p:cNvPicPr/>
            <p:nvPr/>
          </p:nvPicPr>
          <p:blipFill>
            <a:blip r:embed="rId2"/>
            <a:srcRect l="0" t="0" r="62446" b="0"/>
            <a:stretch/>
          </p:blipFill>
          <p:spPr>
            <a:xfrm>
              <a:off x="4830840" y="753480"/>
              <a:ext cx="3254400" cy="3606840"/>
            </a:xfrm>
            <a:prstGeom prst="rect">
              <a:avLst/>
            </a:prstGeom>
            <a:ln w="0">
              <a:noFill/>
            </a:ln>
          </p:spPr>
        </p:pic>
        <p:pic>
          <p:nvPicPr>
            <p:cNvPr id="206" name="Picture 5" descr=""/>
            <p:cNvPicPr/>
            <p:nvPr/>
          </p:nvPicPr>
          <p:blipFill>
            <a:blip r:embed="rId3"/>
            <a:srcRect l="37540" t="0" r="0" b="0"/>
            <a:stretch/>
          </p:blipFill>
          <p:spPr>
            <a:xfrm>
              <a:off x="6714360" y="2941920"/>
              <a:ext cx="5398920" cy="3348720"/>
            </a:xfrm>
            <a:prstGeom prst="rect">
              <a:avLst/>
            </a:prstGeom>
            <a:ln w="0">
              <a:noFill/>
            </a:ln>
          </p:spPr>
        </p:pic>
        <p:sp>
          <p:nvSpPr>
            <p:cNvPr id="207" name="Rectangle 2"/>
            <p:cNvSpPr/>
            <p:nvPr/>
          </p:nvSpPr>
          <p:spPr>
            <a:xfrm>
              <a:off x="9682560" y="5137200"/>
              <a:ext cx="601920" cy="14472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p:style>
        </p:sp>
        <p:sp>
          <p:nvSpPr>
            <p:cNvPr id="208" name="Rectangle 8"/>
            <p:cNvSpPr/>
            <p:nvPr/>
          </p:nvSpPr>
          <p:spPr>
            <a:xfrm>
              <a:off x="10402560" y="5137200"/>
              <a:ext cx="601920" cy="14472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p:style>
        </p:sp>
        <p:sp>
          <p:nvSpPr>
            <p:cNvPr id="209" name="Rectangle 9"/>
            <p:cNvSpPr/>
            <p:nvPr/>
          </p:nvSpPr>
          <p:spPr>
            <a:xfrm>
              <a:off x="11192040" y="5137200"/>
              <a:ext cx="551160" cy="14472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p:style>
        </p:sp>
        <p:sp>
          <p:nvSpPr>
            <p:cNvPr id="210" name="Connector: Elbow 6"/>
            <p:cNvSpPr/>
            <p:nvPr/>
          </p:nvSpPr>
          <p:spPr>
            <a:xfrm flipV="1" rot="16200000">
              <a:off x="6990480" y="659520"/>
              <a:ext cx="3345120" cy="5609520"/>
            </a:xfrm>
            <a:prstGeom prst="bentConnector2">
              <a:avLst/>
            </a:prstGeom>
            <a:noFill/>
            <a:ln w="28575">
              <a:solidFill>
                <a:srgbClr val="ffc000"/>
              </a:solidFill>
              <a:tailEnd len="med" type="triangle" w="med"/>
            </a:ln>
          </p:spPr>
          <p:style>
            <a:lnRef idx="2">
              <a:schemeClr val="accent1">
                <a:shade val="50000"/>
              </a:schemeClr>
            </a:lnRef>
            <a:fillRef idx="1">
              <a:schemeClr val="accent1"/>
            </a:fillRef>
            <a:effectRef idx="0">
              <a:schemeClr val="accent1"/>
            </a:effectRef>
            <a:fontRef idx="minor"/>
          </p:style>
        </p:sp>
        <p:sp>
          <p:nvSpPr>
            <p:cNvPr id="211" name="Connector: Elbow 11"/>
            <p:cNvSpPr/>
            <p:nvPr/>
          </p:nvSpPr>
          <p:spPr>
            <a:xfrm flipV="1" rot="16200000">
              <a:off x="6710400" y="1143360"/>
              <a:ext cx="3529440" cy="4457160"/>
            </a:xfrm>
            <a:prstGeom prst="bentConnector2">
              <a:avLst/>
            </a:prstGeom>
            <a:noFill/>
            <a:ln w="28575">
              <a:solidFill>
                <a:srgbClr val="0070c0"/>
              </a:solidFill>
              <a:tailEnd len="med" type="triangle" w="med"/>
            </a:ln>
          </p:spPr>
          <p:style>
            <a:lnRef idx="2">
              <a:schemeClr val="accent1">
                <a:shade val="50000"/>
              </a:schemeClr>
            </a:lnRef>
            <a:fillRef idx="1">
              <a:schemeClr val="accent1"/>
            </a:fillRef>
            <a:effectRef idx="0">
              <a:schemeClr val="accent1"/>
            </a:effectRef>
            <a:fontRef idx="minor"/>
          </p:style>
        </p:sp>
        <p:sp>
          <p:nvSpPr>
            <p:cNvPr id="212" name="Connector: Elbow 13"/>
            <p:cNvSpPr/>
            <p:nvPr/>
          </p:nvSpPr>
          <p:spPr>
            <a:xfrm flipV="1" rot="16200000">
              <a:off x="6256080" y="1409400"/>
              <a:ext cx="3717360" cy="3737160"/>
            </a:xfrm>
            <a:prstGeom prst="bentConnector2">
              <a:avLst/>
            </a:prstGeom>
            <a:noFill/>
            <a:ln w="28575">
              <a:solidFill>
                <a:srgbClr val="c00000"/>
              </a:solidFill>
              <a:tailEnd len="med" type="triangle" w="med"/>
            </a:ln>
          </p:spPr>
          <p:style>
            <a:lnRef idx="2">
              <a:schemeClr val="accent1">
                <a:shade val="50000"/>
              </a:schemeClr>
            </a:lnRef>
            <a:fillRef idx="1">
              <a:schemeClr val="accent1"/>
            </a:fillRef>
            <a:effectRef idx="0">
              <a:schemeClr val="accent1"/>
            </a:effectRef>
            <a:fontRef idx="minor"/>
          </p:style>
        </p:sp>
        <p:sp>
          <p:nvSpPr>
            <p:cNvPr id="213" name="Rectangle 17"/>
            <p:cNvSpPr/>
            <p:nvPr/>
          </p:nvSpPr>
          <p:spPr>
            <a:xfrm>
              <a:off x="7391880" y="2092680"/>
              <a:ext cx="606600" cy="199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p:style>
        </p:sp>
        <p:sp>
          <p:nvSpPr>
            <p:cNvPr id="214" name="TextBox 18"/>
            <p:cNvSpPr/>
            <p:nvPr/>
          </p:nvSpPr>
          <p:spPr>
            <a:xfrm>
              <a:off x="8114760" y="1969200"/>
              <a:ext cx="1690200" cy="912600"/>
            </a:xfrm>
            <a:prstGeom prst="rect">
              <a:avLst/>
            </a:prstGeom>
            <a:noFill/>
            <a:ln w="38100">
              <a:solidFill>
                <a:srgbClr val="000000"/>
              </a:solidFill>
              <a:round/>
            </a:ln>
          </p:spPr>
          <p:style>
            <a:lnRef idx="0"/>
            <a:fillRef idx="0"/>
            <a:effectRef idx="0"/>
            <a:fontRef idx="minor"/>
          </p:style>
          <p:txBody>
            <a:bodyPr lIns="90000" rIns="90000" tIns="45000" bIns="45000">
              <a:spAutoFit/>
            </a:bodyPr>
            <a:p>
              <a:pPr>
                <a:lnSpc>
                  <a:spcPct val="100000"/>
                </a:lnSpc>
              </a:pPr>
              <a:r>
                <a:rPr b="0" lang="en-CA" sz="1800" spc="-1" strike="noStrike">
                  <a:solidFill>
                    <a:srgbClr val="ff0000"/>
                  </a:solidFill>
                  <a:highlight>
                    <a:srgbClr val="ffff00"/>
                  </a:highlight>
                  <a:latin typeface="Calibri"/>
                </a:rPr>
                <a:t>Important to Apply Changes</a:t>
              </a:r>
              <a:endParaRPr b="0" lang="en-CA" sz="1800" spc="-1" strike="noStrike">
                <a:latin typeface="Arial"/>
              </a:endParaRPr>
            </a:p>
          </p:txBody>
        </p:sp>
      </p:grpSp>
      <p:sp>
        <p:nvSpPr>
          <p:cNvPr id="215" name="Arrow: Right 19"/>
          <p:cNvSpPr/>
          <p:nvPr/>
        </p:nvSpPr>
        <p:spPr>
          <a:xfrm>
            <a:off x="4502160" y="3464280"/>
            <a:ext cx="299520" cy="14292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sp>
      <p:sp>
        <p:nvSpPr>
          <p:cNvPr id="216" name="Slide Number Placeholder 10"/>
          <p:cNvSpPr txBox="1"/>
          <p:nvPr/>
        </p:nvSpPr>
        <p:spPr>
          <a:xfrm>
            <a:off x="8610480" y="6356520"/>
            <a:ext cx="2742840" cy="364680"/>
          </a:xfrm>
          <a:prstGeom prst="rect">
            <a:avLst/>
          </a:prstGeom>
          <a:noFill/>
          <a:ln w="0">
            <a:noFill/>
          </a:ln>
        </p:spPr>
        <p:txBody>
          <a:bodyPr anchor="ctr">
            <a:noAutofit/>
          </a:bodyPr>
          <a:p>
            <a:pPr algn="r">
              <a:lnSpc>
                <a:spcPct val="100000"/>
              </a:lnSpc>
            </a:pPr>
            <a:fld id="{A83F6AC8-A543-4EA9-9B8E-546922B5BF8F}" type="slidenum">
              <a:rPr b="0" lang="en-CA" sz="1200" spc="-1" strike="noStrike">
                <a:solidFill>
                  <a:srgbClr val="8b8b8b"/>
                </a:solidFill>
                <a:latin typeface="Calibri"/>
              </a:rPr>
              <a:t>&lt;number&gt;</a:t>
            </a:fld>
            <a:endParaRPr b="0" lang="en-CA" sz="12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itle 1"/>
          <p:cNvSpPr txBox="1"/>
          <p:nvPr/>
        </p:nvSpPr>
        <p:spPr>
          <a:xfrm>
            <a:off x="0" y="0"/>
            <a:ext cx="10515240" cy="774720"/>
          </a:xfrm>
          <a:prstGeom prst="rect">
            <a:avLst/>
          </a:prstGeom>
          <a:noFill/>
          <a:ln w="0">
            <a:noFill/>
          </a:ln>
        </p:spPr>
        <p:txBody>
          <a:bodyPr anchor="ctr">
            <a:normAutofit/>
          </a:bodyPr>
          <a:p>
            <a:pPr algn="just">
              <a:lnSpc>
                <a:spcPct val="90000"/>
              </a:lnSpc>
            </a:pPr>
            <a:r>
              <a:rPr b="1" lang="en-CA" sz="3200" spc="-1" strike="noStrike" u="sng">
                <a:solidFill>
                  <a:srgbClr val="000000"/>
                </a:solidFill>
                <a:uFillTx/>
                <a:latin typeface="Calibri Light"/>
              </a:rPr>
              <a:t>Generating trajectories of LiDAR flights</a:t>
            </a:r>
            <a:endParaRPr b="0" lang="en-US" sz="3200" spc="-1" strike="noStrike">
              <a:solidFill>
                <a:srgbClr val="000000"/>
              </a:solidFill>
              <a:latin typeface="Calibri"/>
            </a:endParaRPr>
          </a:p>
        </p:txBody>
      </p:sp>
      <p:sp>
        <p:nvSpPr>
          <p:cNvPr id="218" name="Content Placeholder 2"/>
          <p:cNvSpPr/>
          <p:nvPr/>
        </p:nvSpPr>
        <p:spPr>
          <a:xfrm>
            <a:off x="257760" y="753480"/>
            <a:ext cx="10782000" cy="434880"/>
          </a:xfrm>
          <a:prstGeom prst="rect">
            <a:avLst/>
          </a:prstGeom>
          <a:noFill/>
          <a:ln w="0">
            <a:noFill/>
          </a:ln>
        </p:spPr>
        <p:style>
          <a:lnRef idx="0"/>
          <a:fillRef idx="0"/>
          <a:effectRef idx="0"/>
          <a:fontRef idx="minor"/>
        </p:style>
        <p:txBody>
          <a:bodyPr>
            <a:normAutofit/>
          </a:bodyPr>
          <a:p>
            <a:pPr marL="228600" indent="-228240" algn="just">
              <a:lnSpc>
                <a:spcPct val="90000"/>
              </a:lnSpc>
              <a:spcBef>
                <a:spcPts val="1001"/>
              </a:spcBef>
              <a:buClr>
                <a:srgbClr val="000000"/>
              </a:buClr>
              <a:buFont typeface="Arial"/>
              <a:buChar char="•"/>
            </a:pPr>
            <a:r>
              <a:rPr b="0" lang="en-CA" sz="2400" spc="-1" strike="noStrike">
                <a:solidFill>
                  <a:srgbClr val="000000"/>
                </a:solidFill>
                <a:latin typeface="Calibri"/>
              </a:rPr>
              <a:t>Step 6: Set Base Station</a:t>
            </a:r>
            <a:endParaRPr b="0" lang="en-CA" sz="2400" spc="-1" strike="noStrike">
              <a:latin typeface="Arial"/>
            </a:endParaRPr>
          </a:p>
        </p:txBody>
      </p:sp>
      <p:pic>
        <p:nvPicPr>
          <p:cNvPr id="219" name="Picture 15" descr=""/>
          <p:cNvPicPr/>
          <p:nvPr/>
        </p:nvPicPr>
        <p:blipFill>
          <a:blip r:embed="rId1"/>
          <a:srcRect l="0" t="0" r="74533" b="32987"/>
          <a:stretch/>
        </p:blipFill>
        <p:spPr>
          <a:xfrm>
            <a:off x="417240" y="1275840"/>
            <a:ext cx="3697200" cy="5153760"/>
          </a:xfrm>
          <a:prstGeom prst="rect">
            <a:avLst/>
          </a:prstGeom>
          <a:ln w="0">
            <a:noFill/>
          </a:ln>
        </p:spPr>
      </p:pic>
      <p:grpSp>
        <p:nvGrpSpPr>
          <p:cNvPr id="220" name="Group 12"/>
          <p:cNvGrpSpPr/>
          <p:nvPr/>
        </p:nvGrpSpPr>
        <p:grpSpPr>
          <a:xfrm>
            <a:off x="7130880" y="68760"/>
            <a:ext cx="4590000" cy="1823760"/>
            <a:chOff x="7130880" y="68760"/>
            <a:chExt cx="4590000" cy="1823760"/>
          </a:xfrm>
        </p:grpSpPr>
        <p:pic>
          <p:nvPicPr>
            <p:cNvPr id="221" name="Picture 20" descr=""/>
            <p:cNvPicPr/>
            <p:nvPr/>
          </p:nvPicPr>
          <p:blipFill>
            <a:blip r:embed="rId2"/>
            <a:stretch/>
          </p:blipFill>
          <p:spPr>
            <a:xfrm>
              <a:off x="9848880" y="68760"/>
              <a:ext cx="1872000" cy="1823760"/>
            </a:xfrm>
            <a:prstGeom prst="rect">
              <a:avLst/>
            </a:prstGeom>
            <a:ln w="0">
              <a:noFill/>
            </a:ln>
          </p:spPr>
        </p:pic>
        <p:sp>
          <p:nvSpPr>
            <p:cNvPr id="222" name="TextBox 3"/>
            <p:cNvSpPr/>
            <p:nvPr/>
          </p:nvSpPr>
          <p:spPr>
            <a:xfrm>
              <a:off x="7130880" y="564840"/>
              <a:ext cx="2665440" cy="686520"/>
            </a:xfrm>
            <a:prstGeom prst="rect">
              <a:avLst/>
            </a:prstGeom>
            <a:solidFill>
              <a:srgbClr val="ffc000"/>
            </a:solidFill>
            <a:ln w="0">
              <a:solidFill>
                <a:srgbClr val="c00000"/>
              </a:solidFill>
            </a:ln>
          </p:spPr>
          <p:style>
            <a:lnRef idx="0"/>
            <a:fillRef idx="0"/>
            <a:effectRef idx="0"/>
            <a:fontRef idx="minor"/>
          </p:style>
          <p:txBody>
            <a:bodyPr>
              <a:normAutofit fontScale="48000"/>
            </a:bodyPr>
            <a:p>
              <a:pPr algn="just">
                <a:lnSpc>
                  <a:spcPct val="90000"/>
                </a:lnSpc>
                <a:spcBef>
                  <a:spcPts val="1001"/>
                </a:spcBef>
                <a:tabLst>
                  <a:tab algn="l" pos="0"/>
                </a:tabLst>
              </a:pPr>
              <a:r>
                <a:rPr b="0" lang="en-CA" sz="1800" spc="-1" strike="noStrike">
                  <a:solidFill>
                    <a:srgbClr val="000000"/>
                  </a:solidFill>
                  <a:latin typeface="Calibri"/>
                </a:rPr>
                <a:t>A flag at the base station will show up after data is processed.</a:t>
              </a:r>
              <a:endParaRPr b="0" lang="en-CA" sz="1800" spc="-1" strike="noStrike">
                <a:latin typeface="Arial"/>
              </a:endParaRPr>
            </a:p>
          </p:txBody>
        </p:sp>
      </p:grpSp>
      <p:sp>
        <p:nvSpPr>
          <p:cNvPr id="223" name="Arrow: Right 10"/>
          <p:cNvSpPr/>
          <p:nvPr/>
        </p:nvSpPr>
        <p:spPr>
          <a:xfrm rot="21084000">
            <a:off x="4140720" y="1130400"/>
            <a:ext cx="2939760" cy="24732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sp>
      <p:sp>
        <p:nvSpPr>
          <p:cNvPr id="224" name="Content Placeholder 2"/>
          <p:cNvSpPr/>
          <p:nvPr/>
        </p:nvSpPr>
        <p:spPr>
          <a:xfrm>
            <a:off x="4574520" y="1555920"/>
            <a:ext cx="3961080" cy="434880"/>
          </a:xfrm>
          <a:prstGeom prst="rect">
            <a:avLst/>
          </a:prstGeom>
          <a:noFill/>
          <a:ln w="0">
            <a:noFill/>
          </a:ln>
        </p:spPr>
        <p:style>
          <a:lnRef idx="0"/>
          <a:fillRef idx="0"/>
          <a:effectRef idx="0"/>
          <a:fontRef idx="minor"/>
        </p:style>
        <p:txBody>
          <a:bodyPr>
            <a:normAutofit fontScale="38000"/>
          </a:bodyPr>
          <a:p>
            <a:pPr marL="228600" indent="-228240" algn="just">
              <a:lnSpc>
                <a:spcPct val="90000"/>
              </a:lnSpc>
              <a:spcBef>
                <a:spcPts val="1001"/>
              </a:spcBef>
              <a:buClr>
                <a:srgbClr val="000000"/>
              </a:buClr>
              <a:buFont typeface="Arial"/>
              <a:buChar char="•"/>
            </a:pPr>
            <a:r>
              <a:rPr b="0" lang="en-CA" sz="2400" spc="-1" strike="noStrike">
                <a:solidFill>
                  <a:srgbClr val="000000"/>
                </a:solidFill>
                <a:latin typeface="Calibri"/>
              </a:rPr>
              <a:t>Step 7: GNSS Processing</a:t>
            </a:r>
            <a:endParaRPr b="0" lang="en-CA" sz="2400" spc="-1" strike="noStrike">
              <a:latin typeface="Arial"/>
            </a:endParaRPr>
          </a:p>
        </p:txBody>
      </p:sp>
      <p:grpSp>
        <p:nvGrpSpPr>
          <p:cNvPr id="225" name="Group 28"/>
          <p:cNvGrpSpPr/>
          <p:nvPr/>
        </p:nvGrpSpPr>
        <p:grpSpPr>
          <a:xfrm>
            <a:off x="4763160" y="2081520"/>
            <a:ext cx="7199640" cy="4215240"/>
            <a:chOff x="4763160" y="2081520"/>
            <a:chExt cx="7199640" cy="4215240"/>
          </a:xfrm>
        </p:grpSpPr>
        <p:pic>
          <p:nvPicPr>
            <p:cNvPr id="226" name="Picture 21" descr=""/>
            <p:cNvPicPr/>
            <p:nvPr/>
          </p:nvPicPr>
          <p:blipFill>
            <a:blip r:embed="rId3"/>
            <a:stretch/>
          </p:blipFill>
          <p:spPr>
            <a:xfrm>
              <a:off x="4763160" y="2081520"/>
              <a:ext cx="7199640" cy="4215240"/>
            </a:xfrm>
            <a:prstGeom prst="rect">
              <a:avLst/>
            </a:prstGeom>
            <a:ln w="0">
              <a:noFill/>
            </a:ln>
          </p:spPr>
        </p:pic>
        <p:pic>
          <p:nvPicPr>
            <p:cNvPr id="227" name="Picture 23" descr=""/>
            <p:cNvPicPr/>
            <p:nvPr/>
          </p:nvPicPr>
          <p:blipFill>
            <a:blip r:embed="rId4"/>
            <a:srcRect l="36321" t="3657" r="51581" b="79251"/>
            <a:stretch/>
          </p:blipFill>
          <p:spPr>
            <a:xfrm>
              <a:off x="5712480" y="2856600"/>
              <a:ext cx="1936440" cy="1335240"/>
            </a:xfrm>
            <a:prstGeom prst="rect">
              <a:avLst/>
            </a:prstGeom>
            <a:ln w="0">
              <a:noFill/>
            </a:ln>
          </p:spPr>
        </p:pic>
        <p:pic>
          <p:nvPicPr>
            <p:cNvPr id="228" name="Picture 24" descr=""/>
            <p:cNvPicPr/>
            <p:nvPr/>
          </p:nvPicPr>
          <p:blipFill>
            <a:blip r:embed="rId5"/>
            <a:srcRect l="73069" t="11920" r="0" b="67657"/>
            <a:stretch/>
          </p:blipFill>
          <p:spPr>
            <a:xfrm>
              <a:off x="8443440" y="3416040"/>
              <a:ext cx="3519360" cy="1567080"/>
            </a:xfrm>
            <a:prstGeom prst="rect">
              <a:avLst/>
            </a:prstGeom>
            <a:ln w="0">
              <a:noFill/>
            </a:ln>
          </p:spPr>
        </p:pic>
        <p:pic>
          <p:nvPicPr>
            <p:cNvPr id="229" name="Picture 25" descr=""/>
            <p:cNvPicPr/>
            <p:nvPr/>
          </p:nvPicPr>
          <p:blipFill>
            <a:blip r:embed="rId6"/>
            <a:srcRect l="91431" t="90905" r="4329" b="6044"/>
            <a:stretch/>
          </p:blipFill>
          <p:spPr>
            <a:xfrm>
              <a:off x="10748520" y="5659920"/>
              <a:ext cx="1214280" cy="558360"/>
            </a:xfrm>
            <a:prstGeom prst="rect">
              <a:avLst/>
            </a:prstGeom>
            <a:ln w="0">
              <a:noFill/>
            </a:ln>
          </p:spPr>
        </p:pic>
        <p:sp>
          <p:nvSpPr>
            <p:cNvPr id="230" name="Arrow: Right 26"/>
            <p:cNvSpPr/>
            <p:nvPr/>
          </p:nvSpPr>
          <p:spPr>
            <a:xfrm>
              <a:off x="7648920" y="3684600"/>
              <a:ext cx="793800" cy="268200"/>
            </a:xfrm>
            <a:prstGeom prst="rightArrow">
              <a:avLst>
                <a:gd name="adj1" fmla="val 50000"/>
                <a:gd name="adj2"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p:style>
        </p:sp>
        <p:sp>
          <p:nvSpPr>
            <p:cNvPr id="231" name="Arrow: Down 27"/>
            <p:cNvSpPr/>
            <p:nvPr/>
          </p:nvSpPr>
          <p:spPr>
            <a:xfrm>
              <a:off x="11021400" y="4979520"/>
              <a:ext cx="244800" cy="790920"/>
            </a:xfrm>
            <a:prstGeom prst="downArrow">
              <a:avLst>
                <a:gd name="adj1" fmla="val 50000"/>
                <a:gd name="adj2" fmla="val 50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p:style>
        </p:sp>
      </p:grpSp>
      <p:sp>
        <p:nvSpPr>
          <p:cNvPr id="232" name="TextBox 2"/>
          <p:cNvSpPr/>
          <p:nvPr/>
        </p:nvSpPr>
        <p:spPr>
          <a:xfrm>
            <a:off x="6325200" y="5657040"/>
            <a:ext cx="23594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alibri"/>
              </a:rPr>
              <a:t>“</a:t>
            </a:r>
            <a:r>
              <a:rPr b="0" lang="en-US" sz="1800" spc="-1" strike="noStrike">
                <a:solidFill>
                  <a:srgbClr val="ffffff"/>
                </a:solidFill>
                <a:latin typeface="Calibri"/>
              </a:rPr>
              <a:t>OK” for GNSS QC Stats</a:t>
            </a:r>
            <a:endParaRPr b="0" lang="en-CA" sz="1800" spc="-1" strike="noStrike">
              <a:latin typeface="Arial"/>
            </a:endParaRPr>
          </a:p>
        </p:txBody>
      </p:sp>
      <p:sp>
        <p:nvSpPr>
          <p:cNvPr id="233" name="TextBox 4"/>
          <p:cNvSpPr/>
          <p:nvPr/>
        </p:nvSpPr>
        <p:spPr>
          <a:xfrm>
            <a:off x="7339680" y="6296760"/>
            <a:ext cx="2920320" cy="912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Takes time to start and finish. Check mostly fixed solution </a:t>
            </a:r>
            <a:endParaRPr b="0" lang="en-CA" sz="1800" spc="-1" strike="noStrike">
              <a:latin typeface="Arial"/>
            </a:endParaRPr>
          </a:p>
        </p:txBody>
      </p:sp>
      <p:sp>
        <p:nvSpPr>
          <p:cNvPr id="234" name="Slide Number Placeholder 6"/>
          <p:cNvSpPr txBox="1"/>
          <p:nvPr/>
        </p:nvSpPr>
        <p:spPr>
          <a:xfrm>
            <a:off x="8890200" y="6389280"/>
            <a:ext cx="2742840" cy="364680"/>
          </a:xfrm>
          <a:prstGeom prst="rect">
            <a:avLst/>
          </a:prstGeom>
          <a:noFill/>
          <a:ln w="0">
            <a:noFill/>
          </a:ln>
        </p:spPr>
        <p:txBody>
          <a:bodyPr anchor="ctr">
            <a:noAutofit/>
          </a:bodyPr>
          <a:p>
            <a:pPr algn="r">
              <a:lnSpc>
                <a:spcPct val="100000"/>
              </a:lnSpc>
            </a:pPr>
            <a:fld id="{C5038958-BEEB-4608-8340-771AF2B03D2B}" type="slidenum">
              <a:rPr b="0" lang="en-CA" sz="1200" spc="-1" strike="noStrike">
                <a:solidFill>
                  <a:srgbClr val="8b8b8b"/>
                </a:solidFill>
                <a:latin typeface="Calibri"/>
              </a:rPr>
              <a:t>&lt;number&gt;</a:t>
            </a:fld>
            <a:endParaRPr b="0" lang="en-CA" sz="1200" spc="-1" strike="noStrike">
              <a:latin typeface="Times New Roman"/>
            </a:endParaRPr>
          </a:p>
        </p:txBody>
      </p:sp>
      <p:sp>
        <p:nvSpPr>
          <p:cNvPr id="235" name=""/>
          <p:cNvSpPr txBox="1"/>
          <p:nvPr/>
        </p:nvSpPr>
        <p:spPr>
          <a:xfrm>
            <a:off x="331200" y="6627240"/>
            <a:ext cx="8006400" cy="1882080"/>
          </a:xfrm>
          <a:prstGeom prst="rect">
            <a:avLst/>
          </a:prstGeom>
          <a:noFill/>
          <a:ln w="0">
            <a:noFill/>
          </a:ln>
        </p:spPr>
        <p:txBody>
          <a:bodyPr lIns="90000" rIns="90000" tIns="45000" bIns="45000">
            <a:noAutofit/>
          </a:bodyPr>
          <a:p>
            <a:r>
              <a:rPr b="0" lang="en-CA" sz="1800" spc="-1" strike="noStrike">
                <a:latin typeface="Arial"/>
              </a:rPr>
              <a:t>Step 7: Need to update  drove anntenna offset from lidar window</a:t>
            </a:r>
            <a:endParaRPr b="0" lang="en-CA" sz="1800" spc="-1" strike="noStrike">
              <a:latin typeface="Arial"/>
            </a:endParaRPr>
          </a:p>
          <a:p>
            <a:r>
              <a:rPr b="0" lang="en-CA" sz="1800" spc="-1" strike="noStrike">
                <a:latin typeface="Arial"/>
              </a:rPr>
              <a:t>- Project settings &gt; </a:t>
            </a:r>
            <a:endParaRPr b="0" lang="en-CA" sz="1800" spc="-1" strike="noStrike">
              <a:latin typeface="Arial"/>
            </a:endParaRPr>
          </a:p>
          <a:p>
            <a:r>
              <a:rPr b="0" lang="en-CA" sz="1800" spc="-1" strike="noStrike">
                <a:latin typeface="Arial"/>
              </a:rPr>
              <a:t>- x = 0.553 m</a:t>
            </a:r>
            <a:endParaRPr b="0" lang="en-CA" sz="1800" spc="-1" strike="noStrike">
              <a:latin typeface="Arial"/>
            </a:endParaRPr>
          </a:p>
          <a:p>
            <a:r>
              <a:rPr b="0" lang="en-CA" sz="1800" spc="-1" strike="noStrike">
                <a:latin typeface="Arial"/>
              </a:rPr>
              <a:t>- y = 0.068</a:t>
            </a:r>
            <a:endParaRPr b="0" lang="en-CA" sz="1800" spc="-1" strike="noStrike">
              <a:latin typeface="Arial"/>
            </a:endParaRPr>
          </a:p>
          <a:p>
            <a:r>
              <a:rPr b="0" lang="en-CA" sz="1800" spc="-1" strike="noStrike">
                <a:latin typeface="Arial"/>
              </a:rPr>
              <a:t>- Z = -0.342</a:t>
            </a:r>
            <a:endParaRPr b="0" lang="en-CA" sz="1800" spc="-1" strike="noStrike">
              <a:latin typeface="Arial"/>
            </a:endParaRPr>
          </a:p>
          <a:p>
            <a:r>
              <a:rPr b="0" lang="en-CA" sz="1800" spc="-1" strike="noStrike">
                <a:latin typeface="Arial"/>
              </a:rPr>
              <a:t>St Dev = 0.03 m</a:t>
            </a:r>
            <a:endParaRPr b="0" lang="en-CA" sz="1800" spc="-1" strike="noStrike">
              <a:latin typeface="Arial"/>
            </a:endParaRPr>
          </a:p>
          <a:p>
            <a:r>
              <a:rPr b="0" lang="en-CA" sz="1800" spc="-1" strike="noStrike">
                <a:latin typeface="Arial"/>
              </a:rPr>
              <a:t>Repeat all this for each flight folder or figure out batch processing from allister</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35416</TotalTime>
  <Application>LibreOffice/7.1.7.2$Linux_X86_64 LibreOffice_project/10$Build-2</Application>
  <AppVersion>15.0000</AppVersion>
  <Words>1397</Words>
  <Paragraphs>200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2019-07-19T21:21:26Z</dcterms:created>
  <dc:creator>Zhao, Dong</dc:creator>
  <dc:description/>
  <dc:language>en-CA</dc:language>
  <cp:lastModifiedBy/>
  <cp:lastPrinted>2019-08-20T16:59:29Z</cp:lastPrinted>
  <dcterms:modified xsi:type="dcterms:W3CDTF">2022-02-15T15:42:31Z</dcterms:modified>
  <cp:revision>242</cp:revision>
  <dc:subject/>
  <dc:title>UAV-based LiDAR Data Processing User’s Guide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17</vt:i4>
  </property>
</Properties>
</file>